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theme/theme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0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1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2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3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77" r:id="rId2"/>
    <p:sldMasterId id="2147483998" r:id="rId3"/>
    <p:sldMasterId id="2147483674" r:id="rId4"/>
    <p:sldMasterId id="2147483690" r:id="rId5"/>
    <p:sldMasterId id="2147483995" r:id="rId6"/>
    <p:sldMasterId id="2147483779" r:id="rId7"/>
    <p:sldMasterId id="2147483793" r:id="rId8"/>
    <p:sldMasterId id="2147483859" r:id="rId9"/>
    <p:sldMasterId id="2147483862" r:id="rId10"/>
    <p:sldMasterId id="2147484460" r:id="rId11"/>
    <p:sldMasterId id="2147484532" r:id="rId12"/>
    <p:sldMasterId id="2147484955" r:id="rId13"/>
    <p:sldMasterId id="2147486019" r:id="rId14"/>
  </p:sldMasterIdLst>
  <p:notesMasterIdLst>
    <p:notesMasterId r:id="rId39"/>
  </p:notesMasterIdLst>
  <p:handoutMasterIdLst>
    <p:handoutMasterId r:id="rId40"/>
  </p:handoutMasterIdLst>
  <p:sldIdLst>
    <p:sldId id="305" r:id="rId15"/>
    <p:sldId id="546" r:id="rId16"/>
    <p:sldId id="570" r:id="rId17"/>
    <p:sldId id="571" r:id="rId18"/>
    <p:sldId id="572" r:id="rId19"/>
    <p:sldId id="573" r:id="rId20"/>
    <p:sldId id="574" r:id="rId21"/>
    <p:sldId id="535" r:id="rId22"/>
    <p:sldId id="552" r:id="rId23"/>
    <p:sldId id="567" r:id="rId24"/>
    <p:sldId id="575" r:id="rId25"/>
    <p:sldId id="557" r:id="rId26"/>
    <p:sldId id="532" r:id="rId27"/>
    <p:sldId id="545" r:id="rId28"/>
    <p:sldId id="533" r:id="rId29"/>
    <p:sldId id="548" r:id="rId30"/>
    <p:sldId id="549" r:id="rId31"/>
    <p:sldId id="550" r:id="rId32"/>
    <p:sldId id="554" r:id="rId33"/>
    <p:sldId id="556" r:id="rId34"/>
    <p:sldId id="555" r:id="rId35"/>
    <p:sldId id="553" r:id="rId36"/>
    <p:sldId id="569" r:id="rId37"/>
    <p:sldId id="512" r:id="rId38"/>
  </p:sldIdLst>
  <p:sldSz cx="9144000" cy="5143500" type="screen16x9"/>
  <p:notesSz cx="7010400" cy="9296400"/>
  <p:defaultTextStyle>
    <a:defPPr>
      <a:defRPr lang="en-US"/>
    </a:defPPr>
    <a:lvl1pPr algn="l" defTabSz="456406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6406" indent="-170656" algn="l" defTabSz="456406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3805" indent="-342305" algn="l" defTabSz="456406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203" indent="-513953" algn="l" defTabSz="456406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602" indent="-685602" algn="l" defTabSz="456406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1428750" algn="l" defTabSz="571500" rtl="0" eaLnBrk="1" latinLnBrk="0" hangingPunct="1">
      <a:defRPr sz="1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1714500" algn="l" defTabSz="571500" rtl="0" eaLnBrk="1" latinLnBrk="0" hangingPunct="1">
      <a:defRPr sz="1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2000250" algn="l" defTabSz="571500" rtl="0" eaLnBrk="1" latinLnBrk="0" hangingPunct="1">
      <a:defRPr sz="1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2286000" algn="l" defTabSz="571500" rtl="0" eaLnBrk="1" latinLnBrk="0" hangingPunct="1">
      <a:defRPr sz="1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976">
          <p15:clr>
            <a:srgbClr val="A4A3A4"/>
          </p15:clr>
        </p15:guide>
        <p15:guide id="2" orient="horz" pos="2280" userDrawn="1">
          <p15:clr>
            <a:srgbClr val="A4A3A4"/>
          </p15:clr>
        </p15:guide>
        <p15:guide id="3" pos="210">
          <p15:clr>
            <a:srgbClr val="A4A3A4"/>
          </p15:clr>
        </p15:guide>
        <p15:guide id="4" pos="1152" userDrawn="1">
          <p15:clr>
            <a:srgbClr val="A4A3A4"/>
          </p15:clr>
        </p15:guide>
        <p15:guide id="5" pos="1440" userDrawn="1">
          <p15:clr>
            <a:srgbClr val="A4A3A4"/>
          </p15:clr>
        </p15:guide>
        <p15:guide id="6" pos="8976" userDrawn="1">
          <p15:clr>
            <a:srgbClr val="A4A3A4"/>
          </p15:clr>
        </p15:guide>
        <p15:guide id="7" pos="4872" userDrawn="1">
          <p15:clr>
            <a:srgbClr val="A4A3A4"/>
          </p15:clr>
        </p15:guide>
        <p15:guide id="8" pos="6552" userDrawn="1">
          <p15:clr>
            <a:srgbClr val="A4A3A4"/>
          </p15:clr>
        </p15:guide>
        <p15:guide id="9" pos="7509">
          <p15:clr>
            <a:srgbClr val="A4A3A4"/>
          </p15:clr>
        </p15:guide>
        <p15:guide id="10" pos="7800" userDrawn="1">
          <p15:clr>
            <a:srgbClr val="A4A3A4"/>
          </p15:clr>
        </p15:guide>
        <p15:guide id="11" orient="horz" pos="17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 Brow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AC03"/>
    <a:srgbClr val="BFBFBF"/>
    <a:srgbClr val="A6A6A6"/>
    <a:srgbClr val="1F4875"/>
    <a:srgbClr val="00B050"/>
    <a:srgbClr val="002060"/>
    <a:srgbClr val="4F81BD"/>
    <a:srgbClr val="001934"/>
    <a:srgbClr val="D60093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7" autoAdjust="0"/>
    <p:restoredTop sz="93606" autoAdjust="0"/>
  </p:normalViewPr>
  <p:slideViewPr>
    <p:cSldViewPr snapToGrid="0" snapToObjects="1">
      <p:cViewPr>
        <p:scale>
          <a:sx n="135" d="100"/>
          <a:sy n="135" d="100"/>
        </p:scale>
        <p:origin x="-80" y="-112"/>
      </p:cViewPr>
      <p:guideLst>
        <p:guide orient="horz" pos="3110"/>
        <p:guide orient="horz" pos="1425"/>
        <p:guide orient="horz" pos="1110"/>
        <p:guide pos="131"/>
        <p:guide pos="720"/>
        <p:guide pos="900"/>
        <p:guide pos="5610"/>
        <p:guide pos="3045"/>
        <p:guide pos="4095"/>
        <p:guide pos="4693"/>
        <p:guide pos="48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defTabSz="745419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13285954-0B29-4E2B-A586-15F41B186F52}" type="datetimeFigureOut">
              <a:rPr lang="en-US"/>
              <a:pPr>
                <a:defRPr/>
              </a:pPr>
              <a:t>6/9/15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defTabSz="745419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6EF80C2-2DB9-4A36-B774-C2ACB1403E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262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defTabSz="745419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63A524EA-A33D-4442-B0C6-7367F8BA2F5E}" type="datetimeFigureOut">
              <a:rPr lang="en-US"/>
              <a:pPr>
                <a:defRPr/>
              </a:pPr>
              <a:t>6/9/15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defTabSz="745419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80238402-F479-471F-B750-DB1AC2AB1D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755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64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6406" algn="l" defTabSz="4564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3805" algn="l" defTabSz="4564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203" algn="l" defTabSz="4564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602" algn="l" defTabSz="4564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19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AE9D7A-1145-1B4A-A682-9F0904B2FA1E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256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721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6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HelvNeue Roman for IBM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38402-F479-471F-B750-DB1AC2AB1DE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55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85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86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87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88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89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90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91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92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93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9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95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96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97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98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99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00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01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02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03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0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05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06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07.pn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08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09.pn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10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11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12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13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15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16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17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18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19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0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1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2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3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5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6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7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8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7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8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9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0.pn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1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4.png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5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6.pn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7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8.pn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9.pn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0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1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2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4.pn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5.pn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6.png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7.pn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8.png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.png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9.png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0.png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6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0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5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7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8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9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0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1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2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3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4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5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6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7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8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2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3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5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6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7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8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9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0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1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2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3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5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6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7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8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9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80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81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82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83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8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IBMix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856385" y="3571875"/>
            <a:ext cx="5593953" cy="1068586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30250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30250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30250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30250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3750"/>
              </a:lnSpc>
              <a:defRPr/>
            </a:pPr>
            <a:r>
              <a:rPr lang="en-US" sz="3800" dirty="0" smtClean="0">
                <a:solidFill>
                  <a:srgbClr val="001934"/>
                </a:solidFill>
                <a:latin typeface="Lubalin Demi for IBM"/>
                <a:ea typeface="Lubalin Demi for IBM"/>
                <a:cs typeface="Lubalin Demi for IBM"/>
              </a:rPr>
              <a:t>experience</a:t>
            </a:r>
          </a:p>
          <a:p>
            <a:pPr eaLnBrk="1" hangingPunct="1">
              <a:lnSpc>
                <a:spcPts val="3750"/>
              </a:lnSpc>
              <a:defRPr/>
            </a:pPr>
            <a:r>
              <a:rPr lang="en-US" sz="3800" dirty="0" smtClean="0">
                <a:solidFill>
                  <a:srgbClr val="001934"/>
                </a:solidFill>
                <a:latin typeface="Lubalin Demi for IBM"/>
                <a:ea typeface="Lubalin Demi for IBM"/>
                <a:cs typeface="Lubalin Demi for IBM"/>
              </a:rPr>
              <a:t>the future today</a:t>
            </a:r>
          </a:p>
          <a:p>
            <a:pPr eaLnBrk="1" hangingPunct="1">
              <a:lnSpc>
                <a:spcPts val="3750"/>
              </a:lnSpc>
              <a:defRPr/>
            </a:pPr>
            <a:endParaRPr lang="en-US" sz="3800" dirty="0" smtClean="0">
              <a:solidFill>
                <a:srgbClr val="001934"/>
              </a:solidFill>
              <a:latin typeface="Lubalin Demi for IBM"/>
              <a:ea typeface="Lubalin Demi for IBM"/>
              <a:cs typeface="Lubalin Demi for IBM"/>
            </a:endParaRPr>
          </a:p>
          <a:p>
            <a:pPr eaLnBrk="1" hangingPunct="1">
              <a:lnSpc>
                <a:spcPts val="3750"/>
              </a:lnSpc>
              <a:defRPr/>
            </a:pPr>
            <a:endParaRPr lang="en-US" sz="3800" dirty="0" smtClean="0">
              <a:solidFill>
                <a:srgbClr val="001934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</p:spTree>
    <p:extLst>
      <p:ext uri="{BB962C8B-B14F-4D97-AF65-F5344CB8AC3E}">
        <p14:creationId xmlns:p14="http://schemas.microsoft.com/office/powerpoint/2010/main" val="4228609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2436952E-B78C-4397-B4B7-4914F99F091E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10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exp 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5524" y="-26788"/>
            <a:ext cx="2103438" cy="109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1687711" y="1524000"/>
            <a:ext cx="2787054" cy="28575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658321" y="1524000"/>
            <a:ext cx="2792015" cy="28575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14"/>
          <p:cNvSpPr>
            <a:spLocks noGrp="1"/>
          </p:cNvSpPr>
          <p:nvPr>
            <p:ph type="title"/>
          </p:nvPr>
        </p:nvSpPr>
        <p:spPr>
          <a:xfrm>
            <a:off x="1687712" y="714375"/>
            <a:ext cx="7242969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687712" y="1031875"/>
            <a:ext cx="7242969" cy="28575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60145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grow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792976" y="-25400"/>
            <a:ext cx="2363724" cy="928116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552008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grow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792976" y="-25400"/>
            <a:ext cx="2363724" cy="928116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414366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/ Bullets - humaniz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456684" y="-25400"/>
            <a:ext cx="4700016" cy="880110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476016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humanize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456684" y="-25400"/>
            <a:ext cx="4700016" cy="880110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284435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humaniz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456684" y="-25400"/>
            <a:ext cx="4700016" cy="880110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687417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humaniz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456684" y="-25400"/>
            <a:ext cx="4700016" cy="880110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255803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humaniz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456684" y="-25400"/>
            <a:ext cx="4700016" cy="880110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207382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dea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7183882" y="-19050"/>
            <a:ext cx="1972818" cy="85267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28559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dea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7183882" y="-19050"/>
            <a:ext cx="1972818" cy="85267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76854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dea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7183882" y="-19050"/>
            <a:ext cx="1972818" cy="85267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21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co-creat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C92E968C-DF86-47D9-BBE2-7AC452C06081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 descr="cocreate green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305" y="-182561"/>
            <a:ext cx="3472656" cy="73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60649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dea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7183882" y="-19050"/>
            <a:ext cx="1972818" cy="85267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923597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de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7183882" y="-19050"/>
            <a:ext cx="1972818" cy="85267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9263924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magin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5412232" y="-19050"/>
            <a:ext cx="3749040" cy="112699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014938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magine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5412232" y="-19050"/>
            <a:ext cx="3749040" cy="112699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54122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magin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5412232" y="-19050"/>
            <a:ext cx="3749040" cy="112699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20144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magin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5412232" y="-19050"/>
            <a:ext cx="3749040" cy="112699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430529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magi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5412232" y="-19050"/>
            <a:ext cx="3749040" cy="112699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730517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nven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606032" y="-222250"/>
            <a:ext cx="2551176" cy="870966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336043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nvent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606032" y="-222250"/>
            <a:ext cx="2551176" cy="870966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813926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nvent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606032" y="-222250"/>
            <a:ext cx="2551176" cy="870966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7970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co-crea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E5058B82-E271-4FF0-AED3-62F1DFCC25F1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305" y="-180578"/>
            <a:ext cx="3472656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217850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nven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606032" y="-222250"/>
            <a:ext cx="2551176" cy="870966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8549293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nv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606032" y="-222250"/>
            <a:ext cx="2551176" cy="870966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90892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mak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396482" y="-222250"/>
            <a:ext cx="2772918" cy="87325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741620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make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396482" y="-222250"/>
            <a:ext cx="2772918" cy="87325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348250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mak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396482" y="-222250"/>
            <a:ext cx="2772918" cy="87325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050053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mak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396482" y="-222250"/>
            <a:ext cx="2772918" cy="87325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200435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mak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396482" y="-222250"/>
            <a:ext cx="2772918" cy="87325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39101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realiz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301232" y="-222250"/>
            <a:ext cx="2864358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76343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realize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301232" y="-222250"/>
            <a:ext cx="2864358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8013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realiz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301232" y="-222250"/>
            <a:ext cx="2864358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707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connec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E9C4BA6A-9880-4E39-8DDB-EF512A076CC0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connect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2611" y="-182562"/>
            <a:ext cx="2880321" cy="73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364846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realiz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301232" y="-222250"/>
            <a:ext cx="2864358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46614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realiz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301232" y="-222250"/>
            <a:ext cx="2864358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167884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hink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796531" y="-228600"/>
            <a:ext cx="2388870" cy="86182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17711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hink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796531" y="-228600"/>
            <a:ext cx="2388870" cy="86182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588335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hink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796531" y="-228600"/>
            <a:ext cx="2388870" cy="86182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843877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hink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796531" y="-228600"/>
            <a:ext cx="2388870" cy="86182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06684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hin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796531" y="-228600"/>
            <a:ext cx="2388870" cy="86182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566860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ransform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827016" y="-247650"/>
            <a:ext cx="4329684" cy="902970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125101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ransform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827016" y="-247650"/>
            <a:ext cx="4329684" cy="902970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479872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ransform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827016" y="-247650"/>
            <a:ext cx="4329684" cy="902970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93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conne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1238A3F0-1A13-4916-A0BD-9DB6FCF2DDC3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5587" y="-182562"/>
            <a:ext cx="2875359" cy="73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748032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ransform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827016" y="-247650"/>
            <a:ext cx="4329684" cy="902970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200784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ransform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827016" y="-247650"/>
            <a:ext cx="4329684" cy="902970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53910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/ text -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ix defaul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09351" y="-1471414"/>
            <a:ext cx="2312789" cy="260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3175000" y="714375"/>
            <a:ext cx="5755680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82605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175000" y="1031875"/>
            <a:ext cx="5755680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210346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990993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088313" y="4768453"/>
            <a:ext cx="719336" cy="273844"/>
          </a:xfrm>
          <a:prstGeom prst="rect">
            <a:avLst/>
          </a:prstGeom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 smtClean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74A3AFB-03A2-4813-9D6D-90C72686D4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2227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088313" y="4768453"/>
            <a:ext cx="719336" cy="273844"/>
          </a:xfrm>
          <a:prstGeom prst="rect">
            <a:avLst/>
          </a:prstGeom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 smtClean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C27695BF-91CF-404A-995E-D6FDD2DBE0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756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Mix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439" y="640953"/>
            <a:ext cx="2272109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49439" y="3373438"/>
            <a:ext cx="7081243" cy="127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000"/>
              </a:lnSpc>
              <a:defRPr baseline="0"/>
            </a:lvl1pPr>
            <a:lvl2pPr>
              <a:lnSpc>
                <a:spcPts val="1750"/>
              </a:lnSpc>
              <a:spcBef>
                <a:spcPts val="1313"/>
              </a:spcBef>
              <a:defRPr sz="1800"/>
            </a:lvl2pPr>
            <a:lvl3pPr>
              <a:lnSpc>
                <a:spcPts val="1125"/>
              </a:lnSpc>
              <a:spcBef>
                <a:spcPts val="0"/>
              </a:spcBef>
              <a:defRPr sz="1100"/>
            </a:lvl3pPr>
            <a:lvl4pPr>
              <a:lnSpc>
                <a:spcPts val="1125"/>
              </a:lnSpc>
              <a:defRPr sz="9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0717214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088313" y="4768453"/>
            <a:ext cx="719336" cy="273844"/>
          </a:xfrm>
          <a:prstGeom prst="rect">
            <a:avLst/>
          </a:prstGeom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 smtClean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51E58C32-AAFD-4DAD-9548-0917DEAA89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8620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6452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/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19450" y="714376"/>
            <a:ext cx="5600700" cy="238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1150" y="1428751"/>
            <a:ext cx="2698750" cy="3095625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219450" y="1000126"/>
            <a:ext cx="5600700" cy="238125"/>
          </a:xfrm>
          <a:prstGeom prst="rect">
            <a:avLst/>
          </a:prstGeom>
          <a:ln>
            <a:noFill/>
          </a:ln>
          <a:effectLst/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None/>
              <a:defRPr sz="19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1875"/>
              </a:lnSpc>
              <a:spcBef>
                <a:spcPts val="0"/>
              </a:spcBef>
              <a:buNone/>
              <a:defRPr sz="19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219450" y="1428751"/>
            <a:ext cx="5600700" cy="309562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7200">
                <a:latin typeface="HelvNeue Roman for IBM"/>
                <a:cs typeface="HelvNeue Roman for IBM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061375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1150" y="714376"/>
            <a:ext cx="5600700" cy="238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21400" y="1428751"/>
            <a:ext cx="2698750" cy="3095625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11150" y="1000126"/>
            <a:ext cx="5600700" cy="238125"/>
          </a:xfrm>
          <a:prstGeom prst="rect">
            <a:avLst/>
          </a:prstGeom>
          <a:ln>
            <a:noFill/>
          </a:ln>
          <a:effectLst/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None/>
              <a:defRPr sz="19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1875"/>
              </a:lnSpc>
              <a:spcBef>
                <a:spcPts val="0"/>
              </a:spcBef>
              <a:buNone/>
              <a:defRPr sz="19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11150" y="1428751"/>
            <a:ext cx="5600700" cy="309562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7200">
                <a:latin typeface="HelvNeue Roman for IBM"/>
                <a:cs typeface="HelvNeue Roman for IBM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898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design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A6DC57A8-CBEB-428C-89CD-C12210749224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design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0789" y="-187524"/>
            <a:ext cx="2528094" cy="93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146834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/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437" y="1524000"/>
            <a:ext cx="2801938" cy="27940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175000" y="1524000"/>
            <a:ext cx="5755680" cy="2794000"/>
          </a:xfrm>
          <a:prstGeom prst="rect">
            <a:avLst/>
          </a:prstGeom>
          <a:noFill/>
        </p:spPr>
        <p:txBody>
          <a:bodyPr rtlCol="0"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00">
                <a:solidFill>
                  <a:srgbClr val="FFFFFF"/>
                </a:solidFill>
                <a:latin typeface="HelvNeue Roman for IBM"/>
                <a:cs typeface="HelvNeue Roman for IBM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3175000" y="714375"/>
            <a:ext cx="5755680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175000" y="1031875"/>
            <a:ext cx="5755680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2495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40650" y="1524000"/>
            <a:ext cx="2790031" cy="2794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209354" y="1524000"/>
            <a:ext cx="5755679" cy="2794000"/>
          </a:xfrm>
          <a:prstGeom prst="rect">
            <a:avLst/>
          </a:prstGeom>
          <a:noFill/>
        </p:spPr>
        <p:txBody>
          <a:bodyPr rtlCol="0"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00">
                <a:solidFill>
                  <a:srgbClr val="FFFFFF"/>
                </a:solidFill>
                <a:latin typeface="HelvNeue Roman for IBM"/>
                <a:cs typeface="HelvNeue Roman for IBM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9352" y="714375"/>
            <a:ext cx="5755679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09354" y="1031875"/>
            <a:ext cx="5755678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73960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-creat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  <p:pic>
        <p:nvPicPr>
          <p:cNvPr id="2" name="Picture 1" descr="cocreate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478" y="-182564"/>
            <a:ext cx="347281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4954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-crea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478" y="-181059"/>
            <a:ext cx="3472815" cy="730416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3504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nnec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connect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946" y="-182563"/>
            <a:ext cx="2880360" cy="73152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2595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nne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5737" y="-182563"/>
            <a:ext cx="2874778" cy="731520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9537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design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design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454" y="-187856"/>
            <a:ext cx="2527935" cy="93345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0096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desig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454" y="-187255"/>
            <a:ext cx="2527935" cy="932248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7410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experienc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experience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822" y="-187536"/>
            <a:ext cx="4141470" cy="912495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9618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experienc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822" y="-187536"/>
            <a:ext cx="4141470" cy="912495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66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desig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7DC39E8B-26CB-4F1E-8844-CAB002564E6B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0789" y="-187524"/>
            <a:ext cx="2528094" cy="93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584782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grow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grow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1428" y="-26459"/>
            <a:ext cx="1967865" cy="771525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796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grow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1428" y="-25714"/>
            <a:ext cx="1967865" cy="770034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5342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humaniz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humanize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395" y="-15239"/>
            <a:ext cx="3916680" cy="729615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982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humaniz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517" y="-15239"/>
            <a:ext cx="3894438" cy="729615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3785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dea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idea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278" y="0"/>
            <a:ext cx="1644015" cy="70866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3216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de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278" y="0"/>
            <a:ext cx="1644015" cy="708660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24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magin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imagine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092" y="0"/>
            <a:ext cx="3124200" cy="93345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1604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magi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092" y="286"/>
            <a:ext cx="3124200" cy="932881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9447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nven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invent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509" y="-5291"/>
            <a:ext cx="2124075" cy="725805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4468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nv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5107" y="-5291"/>
            <a:ext cx="2114878" cy="725805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523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experienc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0166FE44-EC57-4E67-BAEC-1A00A99E92E8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experience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7571" y="-187522"/>
            <a:ext cx="4141391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56187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mak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make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819" y="-11853"/>
            <a:ext cx="2310765" cy="73152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2965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mak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819" y="-10600"/>
            <a:ext cx="2310765" cy="729014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5837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realiz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realize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398" y="-187855"/>
            <a:ext cx="2385060" cy="73533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283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realiz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398" y="-186903"/>
            <a:ext cx="2385060" cy="733425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009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hink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think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084" y="-3809"/>
            <a:ext cx="1990725" cy="718185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474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hin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084" y="-3809"/>
            <a:ext cx="1990725" cy="718185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9059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ransform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transform gre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83" y="-27516"/>
            <a:ext cx="3608070" cy="752475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7061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transform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83" y="-27516"/>
            <a:ext cx="3608070" cy="752475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9856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/ text -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x defaul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9550" y="-1471613"/>
            <a:ext cx="2313432" cy="2601468"/>
          </a:xfrm>
          <a:prstGeom prst="rect">
            <a:avLst/>
          </a:prstGeom>
        </p:spPr>
      </p:pic>
      <p:sp>
        <p:nvSpPr>
          <p:cNvPr id="9" name="Title 7"/>
          <p:cNvSpPr>
            <a:spLocks noGrp="1"/>
          </p:cNvSpPr>
          <p:nvPr>
            <p:ph type="title" hasCustomPrompt="1"/>
          </p:nvPr>
        </p:nvSpPr>
        <p:spPr>
          <a:xfrm>
            <a:off x="3175000" y="714375"/>
            <a:ext cx="5755680" cy="28575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182604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175000" y="1031875"/>
            <a:ext cx="5755680" cy="28575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10345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4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experienc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9FFF630F-B9F5-46D4-B4CA-28B8F6507C3E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7571" y="-187522"/>
            <a:ext cx="4141391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5690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grow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EC0EA238-687E-4252-B717-9B68E260C5F6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grow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1454" y="-26789"/>
            <a:ext cx="1967508" cy="77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213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lo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438" y="666750"/>
            <a:ext cx="2468563" cy="276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849439" y="3571876"/>
            <a:ext cx="5593953" cy="71437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b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30250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30250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30250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30250" fontAlgn="base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4125"/>
              </a:lnSpc>
              <a:defRPr/>
            </a:pPr>
            <a:r>
              <a:rPr lang="en-US" sz="4100" dirty="0" smtClean="0">
                <a:solidFill>
                  <a:srgbClr val="001934"/>
                </a:solidFill>
                <a:latin typeface="Lubalin Demi for IBM"/>
                <a:ea typeface="Lubalin Demi for IBM"/>
                <a:cs typeface="Lubalin Demi for IBM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87495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grow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F50F9C73-A7C7-4B7C-8FF8-249619BD4D02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1454" y="-25797"/>
            <a:ext cx="196750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9979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humaniz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665D7E1C-C729-4E98-88D7-1747DC47CF4D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humanize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1727" y="-14883"/>
            <a:ext cx="3916164" cy="72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507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humaniz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92590DEF-E65D-4716-A0C9-0514468B85C6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2641" y="-14883"/>
            <a:ext cx="3894336" cy="72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2520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idea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F2A3CFB9-42EA-4B23-8742-D37BF30EC448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idea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4906" y="0"/>
            <a:ext cx="1644055" cy="70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8941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ide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DC511EA0-77CD-4D52-BF32-49A49F2CBF74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4906" y="0"/>
            <a:ext cx="1644055" cy="70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0978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imagin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9D88E96B-5617-4738-9E6C-31A3EA1E8CD9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imagine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5555" y="1"/>
            <a:ext cx="3123406" cy="933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27011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imagi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9EFEB7B0-93CD-447C-B49C-83DE52099550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5555" y="1"/>
            <a:ext cx="3123406" cy="933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4233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inven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22C7F0F8-A51A-49D5-BBD1-AD25000068C7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invent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0641" y="-4961"/>
            <a:ext cx="2124274" cy="72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5895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inv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BB41B7B7-9E91-43EF-AE1A-7E84D5321D56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5603" y="-4961"/>
            <a:ext cx="2114351" cy="72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85140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mak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6A47A5CA-AE1C-4F67-BE25-E16242FED093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make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4109" y="-11907"/>
            <a:ext cx="2310805" cy="73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054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ix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49438" y="3373438"/>
            <a:ext cx="7081243" cy="127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ts val="3000"/>
              </a:lnSpc>
              <a:defRPr baseline="0"/>
            </a:lvl1pPr>
            <a:lvl2pPr>
              <a:lnSpc>
                <a:spcPts val="1750"/>
              </a:lnSpc>
              <a:spcBef>
                <a:spcPts val="1313"/>
              </a:spcBef>
              <a:defRPr sz="1800"/>
            </a:lvl2pPr>
            <a:lvl3pPr>
              <a:lnSpc>
                <a:spcPts val="1125"/>
              </a:lnSpc>
              <a:spcBef>
                <a:spcPts val="0"/>
              </a:spcBef>
              <a:defRPr sz="1100"/>
            </a:lvl3pPr>
            <a:lvl4pPr>
              <a:lnSpc>
                <a:spcPts val="1125"/>
              </a:lnSpc>
              <a:defRPr sz="9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965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mak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8CDEB94F-D0D2-433F-B161-DA4AA95CB0F2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4109" y="-10914"/>
            <a:ext cx="2310805" cy="72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58210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realiz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F898322C-39AE-4D08-960E-1D0B2228269A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realize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5727" y="-187524"/>
            <a:ext cx="2385219" cy="735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189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realiz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6574B688-829C-4E5B-89E8-650DA0289082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5727" y="-186530"/>
            <a:ext cx="2385219" cy="73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6330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think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344822B2-3354-48B7-B417-8A1A799D55AD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think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15" y="-3969"/>
            <a:ext cx="1990328" cy="71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46600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thin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4DBDA35D-585D-4AA7-AAE2-1B2DF6107236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15" y="-3969"/>
            <a:ext cx="1990328" cy="71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02742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transform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F334EF9D-47F7-4F71-9277-F65216DCB527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transform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5336" y="-27781"/>
            <a:ext cx="3608586" cy="75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32054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Bullets - transform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919C0159-C1B3-4F74-A6E2-933C70F615C1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5336" y="-27781"/>
            <a:ext cx="3608586" cy="75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6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0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5381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w/ text -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E49BDB07-44E5-4265-95DB-CCA0F1E1228F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ix default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09351" y="-1471414"/>
            <a:ext cx="2312789" cy="260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3175000" y="714375"/>
            <a:ext cx="5755680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82604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175000" y="1031875"/>
            <a:ext cx="5755680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210345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97618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82563" y="4902995"/>
            <a:ext cx="366712" cy="138113"/>
          </a:xfrm>
          <a:prstGeom prst="rect">
            <a:avLst/>
          </a:prstGeom>
          <a:ln/>
        </p:spPr>
        <p:txBody>
          <a:bodyPr lIns="81639" tIns="40819" rIns="81639" bIns="40819"/>
          <a:lstStyle>
            <a:lvl1pPr>
              <a:defRPr/>
            </a:lvl1pPr>
          </a:lstStyle>
          <a:p>
            <a:pPr>
              <a:defRPr/>
            </a:pPr>
            <a:fld id="{CED9A2C5-148D-914F-9B9F-9D6D3706DB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1554163" y="4902995"/>
            <a:ext cx="5943600" cy="138113"/>
          </a:xfrm>
          <a:prstGeom prst="rect">
            <a:avLst/>
          </a:prstGeom>
          <a:ln/>
        </p:spPr>
        <p:txBody>
          <a:bodyPr lIns="81639" tIns="40819" rIns="81639" bIns="40819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>
          <a:xfrm>
            <a:off x="549275" y="4902995"/>
            <a:ext cx="1004888" cy="138113"/>
          </a:xfrm>
          <a:prstGeom prst="rect">
            <a:avLst/>
          </a:prstGeom>
          <a:ln/>
        </p:spPr>
        <p:txBody>
          <a:bodyPr lIns="81639" tIns="40819" rIns="81639" bIns="40819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025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82563" y="4902995"/>
            <a:ext cx="366712" cy="138113"/>
          </a:xfrm>
          <a:prstGeom prst="rect">
            <a:avLst/>
          </a:prstGeom>
          <a:ln/>
        </p:spPr>
        <p:txBody>
          <a:bodyPr lIns="81639" tIns="40819" rIns="81639" bIns="40819"/>
          <a:lstStyle>
            <a:lvl1pPr>
              <a:defRPr/>
            </a:lvl1pPr>
          </a:lstStyle>
          <a:p>
            <a:pPr>
              <a:defRPr/>
            </a:pPr>
            <a:fld id="{50DBE68A-78FE-E343-BC9B-6AA733AB99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1554163" y="4902995"/>
            <a:ext cx="5943600" cy="138113"/>
          </a:xfrm>
          <a:prstGeom prst="rect">
            <a:avLst/>
          </a:prstGeom>
          <a:ln/>
        </p:spPr>
        <p:txBody>
          <a:bodyPr lIns="81639" tIns="40819" rIns="81639" bIns="40819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xfrm>
            <a:off x="549275" y="4902995"/>
            <a:ext cx="1004888" cy="138113"/>
          </a:xfrm>
          <a:prstGeom prst="rect">
            <a:avLst/>
          </a:prstGeom>
          <a:ln/>
        </p:spPr>
        <p:txBody>
          <a:bodyPr lIns="81639" tIns="40819" rIns="81639" bIns="40819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1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82563" y="4902995"/>
            <a:ext cx="366712" cy="138113"/>
          </a:xfrm>
          <a:prstGeom prst="rect">
            <a:avLst/>
          </a:prstGeom>
          <a:ln/>
        </p:spPr>
        <p:txBody>
          <a:bodyPr lIns="81639" tIns="40819" rIns="81639" bIns="40819"/>
          <a:lstStyle>
            <a:lvl1pPr>
              <a:defRPr/>
            </a:lvl1pPr>
          </a:lstStyle>
          <a:p>
            <a:pPr>
              <a:defRPr/>
            </a:pPr>
            <a:fld id="{28FBA12F-FF5E-8449-B8DB-77CEBBD72F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1554163" y="4902995"/>
            <a:ext cx="5943600" cy="138113"/>
          </a:xfrm>
          <a:prstGeom prst="rect">
            <a:avLst/>
          </a:prstGeom>
          <a:ln/>
        </p:spPr>
        <p:txBody>
          <a:bodyPr lIns="81639" tIns="40819" rIns="81639" bIns="40819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2"/>
          </p:nvPr>
        </p:nvSpPr>
        <p:spPr>
          <a:xfrm>
            <a:off x="549275" y="4902995"/>
            <a:ext cx="1004888" cy="138113"/>
          </a:xfrm>
          <a:prstGeom prst="rect">
            <a:avLst/>
          </a:prstGeom>
          <a:ln/>
        </p:spPr>
        <p:txBody>
          <a:bodyPr lIns="81639" tIns="40819" rIns="81639" bIns="40819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66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75000" y="714375"/>
            <a:ext cx="5755680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439" y="1524000"/>
            <a:ext cx="2801937" cy="2794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175000" y="1031875"/>
            <a:ext cx="5755680" cy="285750"/>
          </a:xfrm>
          <a:prstGeom prst="rect">
            <a:avLst/>
          </a:prstGeom>
          <a:ln>
            <a:noFill/>
          </a:ln>
          <a:effectLst/>
        </p:spPr>
        <p:txBody>
          <a:bodyPr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175000" y="1524000"/>
            <a:ext cx="5755680" cy="2794000"/>
          </a:xfrm>
          <a:prstGeom prst="rect">
            <a:avLst/>
          </a:prstGeom>
          <a:noFill/>
        </p:spPr>
        <p:txBody>
          <a:bodyPr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875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00">
                <a:latin typeface="HelvNeue Roman for IBM"/>
                <a:cs typeface="HelvNeue Roman for IBM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106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/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9351" y="714375"/>
            <a:ext cx="5755680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48588" y="1524000"/>
            <a:ext cx="2801937" cy="2794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09351" y="1031875"/>
            <a:ext cx="5755680" cy="285750"/>
          </a:xfrm>
          <a:prstGeom prst="rect">
            <a:avLst/>
          </a:prstGeom>
          <a:ln>
            <a:noFill/>
          </a:ln>
          <a:effectLst/>
        </p:spPr>
        <p:txBody>
          <a:bodyPr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98438" y="1524000"/>
            <a:ext cx="5755680" cy="2794000"/>
          </a:xfrm>
          <a:prstGeom prst="rect">
            <a:avLst/>
          </a:prstGeom>
          <a:noFill/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500" baseline="0">
                <a:latin typeface="HelvNeue Roman for IBM"/>
                <a:cs typeface="HelvNeue Roman for IBM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52386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/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8437" y="1524000"/>
            <a:ext cx="2801938" cy="27940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175000" y="1524000"/>
            <a:ext cx="5755680" cy="2794000"/>
          </a:xfrm>
          <a:prstGeom prst="rect">
            <a:avLst/>
          </a:prstGeom>
          <a:noFill/>
        </p:spPr>
        <p:txBody>
          <a:bodyPr rtlCol="0"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00">
                <a:solidFill>
                  <a:srgbClr val="FFFFFF"/>
                </a:solidFill>
                <a:latin typeface="HelvNeue Roman for IBM"/>
                <a:cs typeface="HelvNeue Roman for IBM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3175000" y="714375"/>
            <a:ext cx="5755680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175000" y="1031875"/>
            <a:ext cx="5755680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3239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40650" y="1524000"/>
            <a:ext cx="2790031" cy="2794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209354" y="1524000"/>
            <a:ext cx="5755679" cy="2794000"/>
          </a:xfrm>
          <a:prstGeom prst="rect">
            <a:avLst/>
          </a:prstGeom>
          <a:noFill/>
        </p:spPr>
        <p:txBody>
          <a:bodyPr rtlCol="0"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00">
                <a:solidFill>
                  <a:srgbClr val="FFFFFF"/>
                </a:solidFill>
                <a:latin typeface="HelvNeue Roman for IBM"/>
                <a:cs typeface="HelvNeue Roman for IBM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9352" y="714375"/>
            <a:ext cx="5755679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09354" y="1031875"/>
            <a:ext cx="5755678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55082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ntered Copy -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04FF2B32-9AD4-40A1-BB91-0EB0A8031987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11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ix default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0758" y="1686718"/>
            <a:ext cx="1927820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1031875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3175001" y="2333626"/>
            <a:ext cx="2790031" cy="1190625"/>
          </a:xfrm>
          <a:prstGeom prst="rect">
            <a:avLst/>
          </a:prstGeom>
        </p:spPr>
        <p:txBody>
          <a:bodyPr>
            <a:noAutofit/>
          </a:bodyPr>
          <a:lstStyle>
            <a:lvl1pPr marL="95250">
              <a:defRPr sz="8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87711" y="1524000"/>
            <a:ext cx="5762625" cy="635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687711" y="3683000"/>
            <a:ext cx="5762625" cy="635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87711" y="714375"/>
            <a:ext cx="5762625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26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creat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6AB8724E-9AD5-4938-A89A-A9FA4A6190F6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ocreate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75" y="-282773"/>
            <a:ext cx="5208984" cy="109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46535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crea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5E9FB6B0-C0FA-497C-BA99-52C0BBCF1CF0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75" y="-280789"/>
            <a:ext cx="5208984" cy="1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765300" y="2285999"/>
            <a:ext cx="5588000" cy="31750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765300" y="1905000"/>
            <a:ext cx="5588000" cy="317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771650" y="2857500"/>
            <a:ext cx="5588000" cy="1397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66723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nec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C7F18CAD-2268-49A5-AC66-8130CFA52B85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connect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4" y="-277811"/>
            <a:ext cx="4320977" cy="109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765300" y="2285999"/>
            <a:ext cx="5588000" cy="31750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765300" y="1905000"/>
            <a:ext cx="5588000" cy="317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771650" y="2857500"/>
            <a:ext cx="5588000" cy="1397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48420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ne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B7D5808E-8E80-46AD-8324-1FBE947BB264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952" y="-277811"/>
            <a:ext cx="4312047" cy="109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678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2940BEBF-32DB-4EA2-A2AD-4D42467DFFE6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design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4" y="-10913"/>
            <a:ext cx="3792141" cy="140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312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47625"/>
            <a:ext cx="6616700" cy="400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0" y="4886325"/>
            <a:ext cx="2781300" cy="1619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Oracle Corporation - Proprietary and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4833938"/>
            <a:ext cx="2133600" cy="273844"/>
          </a:xfrm>
          <a:prstGeom prst="rect">
            <a:avLst/>
          </a:prstGeom>
        </p:spPr>
        <p:txBody>
          <a:bodyPr/>
          <a:lstStyle/>
          <a:p>
            <a:fld id="{94E2233E-A42A-4F4E-B71A-2A2B1A1FE7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8430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5706C341-442C-484F-96C8-E6013934DCD6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4" y="-9921"/>
            <a:ext cx="3792141" cy="139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47757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erienc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9A458D0B-C103-485C-8422-C2B83DFD755A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experience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899" y="-274835"/>
            <a:ext cx="6212086" cy="136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711612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erienc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ACCF0EAE-ED1D-44FF-A6BE-20B584ED8CF0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899" y="-274835"/>
            <a:ext cx="6212086" cy="136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67946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w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60A76934-5925-4059-94B4-E47A81A3D211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grow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4" y="-31749"/>
            <a:ext cx="2951758" cy="115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10276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w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0A4F404F-2EEE-4811-BBC2-DD12E0E2094A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4" y="-30757"/>
            <a:ext cx="2951758" cy="115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89187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iz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F2987232-EE89-4912-A7CB-C2509B773102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humanize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7" y="-4960"/>
            <a:ext cx="5874743" cy="109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79488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iz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39EC52D7-EB38-4E14-923A-99DDA711A5D0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0" y="-4960"/>
            <a:ext cx="5841008" cy="109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07968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dea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CA20CAD0-54C2-4FE2-9EE6-663B8A31475E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idea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61" y="-7937"/>
            <a:ext cx="2465586" cy="106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24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de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1FF942B3-0133-4CE8-A8AA-E299A1D8310A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61" y="-7937"/>
            <a:ext cx="2465586" cy="106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52319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in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1B6CD443-427C-4195-A818-CCA94BF4A5E9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imagine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899" y="1"/>
            <a:ext cx="4686102" cy="139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044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w/ Bullets - thin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8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4DBDA35D-585D-4AA7-AAE2-1B2DF6107236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15" y="-3969"/>
            <a:ext cx="1990328" cy="71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  <a:prstGeom prst="rect">
            <a:avLst/>
          </a:prstGeom>
        </p:spPr>
        <p:txBody>
          <a:bodyPr lIns="57150" tIns="28575" rIns="57150" bIns="28575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61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95250" indent="0">
              <a:lnSpc>
                <a:spcPts val="875"/>
              </a:lnSpc>
              <a:buNone/>
              <a:defRPr sz="7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81389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i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30CDDD40-B45A-41BD-BF5B-93643C9655C9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899" y="1"/>
            <a:ext cx="4686102" cy="139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76172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ven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0FCC5B37-A7F0-4717-815E-5681BC34542C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invent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4961"/>
            <a:ext cx="3185914" cy="108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20198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v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ABCAC1D3-DDBD-4DE2-9C5A-674E22B80D0B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7" y="-4961"/>
            <a:ext cx="3172023" cy="108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9758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k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51E9E319-3960-4DD7-AF0B-855A7DF360FF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make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5" y="-4961"/>
            <a:ext cx="3466704" cy="109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22296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k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FAC7CCEA-99AA-4B9C-85C1-1379A272D5D2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5" y="-2977"/>
            <a:ext cx="3466704" cy="109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785887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ak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FAC7CCEA-99AA-4B9C-85C1-1379A272D5D2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0504" y="-62507"/>
            <a:ext cx="2463184" cy="77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132271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aliz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5766C86C-EC59-44BD-9E36-0547BD215BF7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realize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5" y="-4961"/>
            <a:ext cx="3577829" cy="110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27021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aliz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8C61442D-396B-49D5-932D-D5B2E61989D0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5" y="-3969"/>
            <a:ext cx="3577829" cy="110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48441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nk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7B915C29-A379-46FB-929A-924D3ABF4068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think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4" y="-10914"/>
            <a:ext cx="2986485" cy="10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7721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n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4F0ED591-B0E7-442D-9FCC-64E9A7982591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4" y="-10914"/>
            <a:ext cx="2986485" cy="107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105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(TO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FEA2E9BC-D2BC-44E4-8A37-CA24059C3840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exp 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5524" y="-26788"/>
            <a:ext cx="2103438" cy="109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687712" y="714375"/>
            <a:ext cx="7242969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687712" y="1031875"/>
            <a:ext cx="7242969" cy="28575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687711" y="1524000"/>
            <a:ext cx="5762625" cy="2857500"/>
          </a:xfrm>
        </p:spPr>
        <p:txBody>
          <a:bodyPr/>
          <a:lstStyle>
            <a:lvl1pPr>
              <a:defRPr baseline="0"/>
            </a:lvl1pPr>
            <a:lvl3pPr>
              <a:defRPr baseline="0"/>
            </a:lvl3pPr>
            <a:lvl4pPr marL="304800" indent="-304800">
              <a:tabLst>
                <a:tab pos="177800" algn="r"/>
              </a:tabLst>
              <a:defRPr/>
            </a:lvl4pPr>
            <a:lvl5pPr>
              <a:tabLst>
                <a:tab pos="177800" algn="r"/>
              </a:tabLst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474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form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41F429E4-1662-4447-BCF1-96C5BB4BDD02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transform gree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7970" y="-31750"/>
            <a:ext cx="3806031" cy="79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02406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form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CEC50AF8-6B30-4867-990F-87C810847066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13" y="-31750"/>
            <a:ext cx="5412383" cy="112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7711" y="2222500"/>
            <a:ext cx="5762625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250"/>
              </a:lnSpc>
              <a:spcBef>
                <a:spcPts val="0"/>
              </a:spcBef>
              <a:buNone/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687711" y="1905000"/>
            <a:ext cx="5762625" cy="285750"/>
          </a:xfrm>
        </p:spPr>
        <p:txBody>
          <a:bodyPr/>
          <a:lstStyle>
            <a:lvl1pPr>
              <a:lnSpc>
                <a:spcPts val="2250"/>
              </a:lnSpc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687711" y="2698750"/>
            <a:ext cx="5762625" cy="1746250"/>
          </a:xfrm>
        </p:spPr>
        <p:txBody>
          <a:bodyPr>
            <a:noAutofit/>
          </a:bodyPr>
          <a:lstStyle>
            <a:lvl1pPr>
              <a:lnSpc>
                <a:spcPts val="875"/>
              </a:lnSpc>
              <a:spcBef>
                <a:spcPts val="875"/>
              </a:spcBef>
              <a:defRPr sz="800" baseline="0"/>
            </a:lvl1pPr>
            <a:lvl2pPr indent="-95250">
              <a:lnSpc>
                <a:spcPts val="875"/>
              </a:lnSpc>
              <a:spcBef>
                <a:spcPts val="438"/>
              </a:spcBef>
              <a:defRPr sz="800"/>
            </a:lvl2pPr>
            <a:lvl3pPr marL="190500" indent="-95250">
              <a:lnSpc>
                <a:spcPts val="875"/>
              </a:lnSpc>
              <a:defRPr sz="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812953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FA18DF75-B933-4D63-B2C1-01B399D10E92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08359" y="4871641"/>
            <a:ext cx="366118" cy="138906"/>
          </a:xfrm>
          <a:prstGeom prst="rect">
            <a:avLst/>
          </a:prstGeom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CD7D466D-B45F-4946-B220-6B161A1674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985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/ Bulleted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216956" y="2159000"/>
            <a:ext cx="5748077" cy="2159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6956" y="1706563"/>
            <a:ext cx="57480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9680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/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16956" y="2159000"/>
            <a:ext cx="5748077" cy="2159000"/>
          </a:xfrm>
        </p:spPr>
        <p:txBody>
          <a:bodyPr/>
          <a:lstStyle>
            <a:lvl1pPr marL="0">
              <a:lnSpc>
                <a:spcPts val="875"/>
              </a:lnSpc>
              <a:spcBef>
                <a:spcPts val="875"/>
              </a:spcBef>
              <a:defRPr sz="800" baseline="0">
                <a:solidFill>
                  <a:srgbClr val="001934"/>
                </a:solidFill>
                <a:latin typeface="HelvNeue Roman for IBM"/>
                <a:cs typeface="HelvNeue Roman for IBM"/>
              </a:defRPr>
            </a:lvl1pPr>
            <a:lvl2pPr>
              <a:lnSpc>
                <a:spcPts val="875"/>
              </a:lnSpc>
              <a:spcBef>
                <a:spcPts val="438"/>
              </a:spcBef>
              <a:defRPr sz="800" baseline="0">
                <a:solidFill>
                  <a:srgbClr val="001934"/>
                </a:solidFill>
                <a:latin typeface="HelvNeue Roman for IBM"/>
                <a:cs typeface="HelvNeue Roman for IBM"/>
              </a:defRPr>
            </a:lvl2pPr>
            <a:lvl3pPr marL="190500" indent="-95250">
              <a:lnSpc>
                <a:spcPts val="875"/>
              </a:lnSpc>
              <a:buFont typeface="Arial"/>
              <a:buChar char="•"/>
              <a:defRPr sz="8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14"/>
          <p:cNvSpPr>
            <a:spLocks noGrp="1"/>
          </p:cNvSpPr>
          <p:nvPr>
            <p:ph type="title"/>
          </p:nvPr>
        </p:nvSpPr>
        <p:spPr>
          <a:xfrm>
            <a:off x="216956" y="1389063"/>
            <a:ext cx="57480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16956" y="1706563"/>
            <a:ext cx="57480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34415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/ Bulleted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687711" y="714375"/>
            <a:ext cx="5762625" cy="285750"/>
          </a:xfrm>
          <a:prstGeom prst="rect">
            <a:avLst/>
          </a:prstGeom>
        </p:spPr>
        <p:txBody>
          <a:bodyPr/>
          <a:lstStyle>
            <a:lvl1pPr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1687711" y="3810001"/>
            <a:ext cx="5762625" cy="7143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687711" y="1031875"/>
            <a:ext cx="5762625" cy="28575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1687711" y="1524000"/>
            <a:ext cx="5762625" cy="2159000"/>
          </a:xfrm>
          <a:prstGeom prst="rect">
            <a:avLst/>
          </a:prstGeom>
        </p:spPr>
        <p:txBody>
          <a:bodyPr rtlCol="0" anchor="ctr" anchorCtr="1">
            <a:noAutofit/>
          </a:bodyPr>
          <a:lstStyle>
            <a:lvl1pPr marL="203200">
              <a:lnSpc>
                <a:spcPts val="1600"/>
              </a:lnSpc>
              <a:defRPr sz="1200">
                <a:solidFill>
                  <a:srgbClr val="FFFFFF"/>
                </a:solidFill>
                <a:latin typeface="HelvNeue Roman for IBM"/>
                <a:cs typeface="HelvNeue Roman for IBM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95078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/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1687711" y="3810000"/>
            <a:ext cx="5762625" cy="6350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lnSpc>
                <a:spcPts val="875"/>
              </a:lnSpc>
              <a:spcBef>
                <a:spcPts val="875"/>
              </a:spcBef>
              <a:defRPr sz="800" baseline="0">
                <a:solidFill>
                  <a:srgbClr val="001934"/>
                </a:solidFill>
                <a:latin typeface="HelvNeue Roman for IBM"/>
                <a:cs typeface="HelvNeue Roman for IBM"/>
              </a:defRPr>
            </a:lvl1pPr>
            <a:lvl2pPr>
              <a:lnSpc>
                <a:spcPts val="875"/>
              </a:lnSpc>
              <a:spcBef>
                <a:spcPts val="438"/>
              </a:spcBef>
              <a:defRPr sz="800" baseline="0">
                <a:solidFill>
                  <a:srgbClr val="001934"/>
                </a:solidFill>
                <a:latin typeface="HelvNeue Roman for IBM"/>
                <a:cs typeface="HelvNeue Roman for IBM"/>
              </a:defRPr>
            </a:lvl2pPr>
            <a:lvl3pPr marL="95250" indent="-95250">
              <a:lnSpc>
                <a:spcPts val="875"/>
              </a:lnSpc>
              <a:buFont typeface="Arial"/>
              <a:buChar char="•"/>
              <a:defRPr sz="8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itle 14"/>
          <p:cNvSpPr>
            <a:spLocks noGrp="1"/>
          </p:cNvSpPr>
          <p:nvPr>
            <p:ph type="title"/>
          </p:nvPr>
        </p:nvSpPr>
        <p:spPr>
          <a:xfrm>
            <a:off x="1687711" y="714375"/>
            <a:ext cx="5762625" cy="285750"/>
          </a:xfrm>
          <a:prstGeom prst="rect">
            <a:avLst/>
          </a:prstGeom>
        </p:spPr>
        <p:txBody>
          <a:bodyPr/>
          <a:lstStyle>
            <a:lvl1pPr>
              <a:defRPr sz="23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687711" y="1031875"/>
            <a:ext cx="5762625" cy="28575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1687711" y="1524000"/>
            <a:ext cx="5762625" cy="2159000"/>
          </a:xfrm>
          <a:prstGeom prst="rect">
            <a:avLst/>
          </a:prstGeom>
        </p:spPr>
        <p:txBody>
          <a:bodyPr rtlCol="0" anchor="ctr" anchorCtr="1">
            <a:noAutofit/>
          </a:bodyPr>
          <a:lstStyle>
            <a:lvl1pPr marL="203200">
              <a:lnSpc>
                <a:spcPts val="1600"/>
              </a:lnSpc>
              <a:defRPr sz="1200">
                <a:solidFill>
                  <a:srgbClr val="FFFFFF"/>
                </a:solidFill>
                <a:latin typeface="HelvNeue Roman for IBM"/>
                <a:cs typeface="HelvNeue Roman for IBM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57430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-creat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991102" y="-220098"/>
            <a:ext cx="4167369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05587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-create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991102" y="-220098"/>
            <a:ext cx="4167369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04937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-creat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991102" y="-220098"/>
            <a:ext cx="4167369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284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AE23C781-AFEA-482A-94E1-950F20BD1245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" name="Picture 10" descr="exp blue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5524" y="-26788"/>
            <a:ext cx="2103438" cy="109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687712" y="714375"/>
            <a:ext cx="7242969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1687711" y="1524000"/>
            <a:ext cx="2787054" cy="28575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658321" y="1524000"/>
            <a:ext cx="2792016" cy="28575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687712" y="1031875"/>
            <a:ext cx="7242969" cy="28575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8142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-creat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991102" y="-220098"/>
            <a:ext cx="4167369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67662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-crea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991102" y="-220098"/>
            <a:ext cx="4167369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204235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nnec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5702300" y="-220098"/>
            <a:ext cx="3456432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7295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nnect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5702300" y="-220098"/>
            <a:ext cx="3456432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942301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nnect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5702300" y="-220098"/>
            <a:ext cx="3456432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75805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nnec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5702300" y="-220098"/>
            <a:ext cx="3456432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75006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conne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5702300" y="-220098"/>
            <a:ext cx="3456432" cy="875538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912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design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121400" y="-220098"/>
            <a:ext cx="3035808" cy="112471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86225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design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121400" y="-220098"/>
            <a:ext cx="3035808" cy="112471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90850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design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121400" y="-220098"/>
            <a:ext cx="3035808" cy="112471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828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(TO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1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B73873CF-116F-46D9-9B43-36BE15CF9850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" name="Picture 6" descr="exp blue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5524" y="-26788"/>
            <a:ext cx="2103438" cy="109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687712" y="714375"/>
            <a:ext cx="7242969" cy="28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687712" y="1031875"/>
            <a:ext cx="7242969" cy="28575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687711" y="1524002"/>
            <a:ext cx="5762625" cy="2862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4421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design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121400" y="-220098"/>
            <a:ext cx="3035808" cy="112471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58909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desig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121400" y="-220098"/>
            <a:ext cx="3035808" cy="112471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29014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experienc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171951" y="-239148"/>
            <a:ext cx="5006341" cy="112471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98552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experience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171951" y="-239148"/>
            <a:ext cx="5006341" cy="112471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48105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experienc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171951" y="-239148"/>
            <a:ext cx="5006341" cy="112471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815352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experienc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171951" y="-239148"/>
            <a:ext cx="5006341" cy="112471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760733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experienc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4171951" y="-239148"/>
            <a:ext cx="5006341" cy="1124712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698558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grow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792976" y="-25400"/>
            <a:ext cx="2363724" cy="928116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5901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grow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792976" y="-25400"/>
            <a:ext cx="2363724" cy="928116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86402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grow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792976" y="-25400"/>
            <a:ext cx="2363724" cy="928116"/>
          </a:xfr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rtlCol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7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57" y="1524000"/>
            <a:ext cx="5748077" cy="285750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16955" y="1031875"/>
            <a:ext cx="8713726" cy="285750"/>
          </a:xfrm>
          <a:prstGeom prst="rect">
            <a:avLst/>
          </a:prstGeom>
          <a:ln>
            <a:noFill/>
          </a:ln>
          <a:effectLst/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140651" y="1524000"/>
            <a:ext cx="2790031" cy="2857500"/>
          </a:xfrm>
        </p:spPr>
        <p:txBody>
          <a:bodyPr>
            <a:noAutofit/>
          </a:bodyPr>
          <a:lstStyle>
            <a:lvl1pPr marL="95250">
              <a:lnSpc>
                <a:spcPts val="875"/>
              </a:lnSpc>
              <a:spcBef>
                <a:spcPts val="0"/>
              </a:spcBef>
              <a:defRPr sz="1000" baseline="0">
                <a:solidFill>
                  <a:srgbClr val="00B2EF"/>
                </a:solidFill>
                <a:latin typeface="ITC Lubalin Graph Std Book"/>
                <a:cs typeface="ITC Lubalin Graph Std Book"/>
              </a:defRPr>
            </a:lvl1pPr>
            <a:lvl2pPr>
              <a:lnSpc>
                <a:spcPts val="875"/>
              </a:lnSpc>
              <a:defRPr sz="800" baseline="0">
                <a:solidFill>
                  <a:srgbClr val="001934"/>
                </a:solidFill>
                <a:latin typeface="ITC Lubalin Graph Std Book"/>
                <a:cs typeface="ITC Lubalin Graph Std Book"/>
              </a:defRPr>
            </a:lvl2pPr>
            <a:lvl3pPr marL="95250" indent="0">
              <a:lnSpc>
                <a:spcPts val="875"/>
              </a:lnSpc>
              <a:buNone/>
              <a:defRPr sz="700" baseline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986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95.xml"/><Relationship Id="rId63" Type="http://schemas.openxmlformats.org/officeDocument/2006/relationships/slideLayout" Target="../slideLayouts/slideLayout139.xml"/><Relationship Id="rId64" Type="http://schemas.openxmlformats.org/officeDocument/2006/relationships/slideLayout" Target="../slideLayouts/slideLayout140.xml"/><Relationship Id="rId65" Type="http://schemas.openxmlformats.org/officeDocument/2006/relationships/slideLayout" Target="../slideLayouts/slideLayout141.xml"/><Relationship Id="rId66" Type="http://schemas.openxmlformats.org/officeDocument/2006/relationships/slideLayout" Target="../slideLayouts/slideLayout142.xml"/><Relationship Id="rId67" Type="http://schemas.openxmlformats.org/officeDocument/2006/relationships/slideLayout" Target="../slideLayouts/slideLayout143.xml"/><Relationship Id="rId68" Type="http://schemas.openxmlformats.org/officeDocument/2006/relationships/slideLayout" Target="../slideLayouts/slideLayout144.xml"/><Relationship Id="rId69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26.xml"/><Relationship Id="rId51" Type="http://schemas.openxmlformats.org/officeDocument/2006/relationships/slideLayout" Target="../slideLayouts/slideLayout127.xml"/><Relationship Id="rId52" Type="http://schemas.openxmlformats.org/officeDocument/2006/relationships/slideLayout" Target="../slideLayouts/slideLayout128.xml"/><Relationship Id="rId53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130.xml"/><Relationship Id="rId55" Type="http://schemas.openxmlformats.org/officeDocument/2006/relationships/slideLayout" Target="../slideLayouts/slideLayout131.xml"/><Relationship Id="rId56" Type="http://schemas.openxmlformats.org/officeDocument/2006/relationships/slideLayout" Target="../slideLayouts/slideLayout132.xml"/><Relationship Id="rId57" Type="http://schemas.openxmlformats.org/officeDocument/2006/relationships/slideLayout" Target="../slideLayouts/slideLayout133.xml"/><Relationship Id="rId58" Type="http://schemas.openxmlformats.org/officeDocument/2006/relationships/slideLayout" Target="../slideLayouts/slideLayout134.xml"/><Relationship Id="rId59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17.xml"/><Relationship Id="rId42" Type="http://schemas.openxmlformats.org/officeDocument/2006/relationships/slideLayout" Target="../slideLayouts/slideLayout118.xml"/><Relationship Id="rId43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120.xml"/><Relationship Id="rId45" Type="http://schemas.openxmlformats.org/officeDocument/2006/relationships/slideLayout" Target="../slideLayouts/slideLayout121.xml"/><Relationship Id="rId46" Type="http://schemas.openxmlformats.org/officeDocument/2006/relationships/slideLayout" Target="../slideLayouts/slideLayout122.xml"/><Relationship Id="rId47" Type="http://schemas.openxmlformats.org/officeDocument/2006/relationships/slideLayout" Target="../slideLayouts/slideLayout123.xml"/><Relationship Id="rId48" Type="http://schemas.openxmlformats.org/officeDocument/2006/relationships/slideLayout" Target="../slideLayouts/slideLayout124.xml"/><Relationship Id="rId4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07.xml"/><Relationship Id="rId32" Type="http://schemas.openxmlformats.org/officeDocument/2006/relationships/slideLayout" Target="../slideLayouts/slideLayout108.xml"/><Relationship Id="rId33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1.xml"/><Relationship Id="rId36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3.xml"/><Relationship Id="rId38" Type="http://schemas.openxmlformats.org/officeDocument/2006/relationships/slideLayout" Target="../slideLayouts/slideLayout114.xml"/><Relationship Id="rId39" Type="http://schemas.openxmlformats.org/officeDocument/2006/relationships/slideLayout" Target="../slideLayouts/slideLayout115.xml"/><Relationship Id="rId70" Type="http://schemas.openxmlformats.org/officeDocument/2006/relationships/slideLayout" Target="../slideLayouts/slideLayout146.xml"/><Relationship Id="rId71" Type="http://schemas.openxmlformats.org/officeDocument/2006/relationships/slideLayout" Target="../slideLayouts/slideLayout147.xml"/><Relationship Id="rId72" Type="http://schemas.openxmlformats.org/officeDocument/2006/relationships/theme" Target="../theme/theme11.xml"/><Relationship Id="rId20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05.xml"/><Relationship Id="rId73" Type="http://schemas.openxmlformats.org/officeDocument/2006/relationships/image" Target="../media/image60.png"/><Relationship Id="rId74" Type="http://schemas.openxmlformats.org/officeDocument/2006/relationships/image" Target="../media/image61.png"/><Relationship Id="rId60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137.xml"/><Relationship Id="rId62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51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73.xml"/><Relationship Id="rId23" Type="http://schemas.openxmlformats.org/officeDocument/2006/relationships/slideLayout" Target="../slideLayouts/slideLayout174.xml"/><Relationship Id="rId24" Type="http://schemas.openxmlformats.org/officeDocument/2006/relationships/slideLayout" Target="../slideLayouts/slideLayout175.xml"/><Relationship Id="rId25" Type="http://schemas.openxmlformats.org/officeDocument/2006/relationships/slideLayout" Target="../slideLayouts/slideLayout176.xml"/><Relationship Id="rId26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78.xml"/><Relationship Id="rId28" Type="http://schemas.openxmlformats.org/officeDocument/2006/relationships/theme" Target="../theme/theme14.xml"/><Relationship Id="rId29" Type="http://schemas.openxmlformats.org/officeDocument/2006/relationships/image" Target="../media/image1.png"/><Relationship Id="rId30" Type="http://schemas.openxmlformats.org/officeDocument/2006/relationships/image" Target="../media/image4.png"/><Relationship Id="rId10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5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39.xml"/><Relationship Id="rId30" Type="http://schemas.openxmlformats.org/officeDocument/2006/relationships/theme" Target="../theme/theme4.xml"/><Relationship Id="rId31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2.xml"/><Relationship Id="rId29" Type="http://schemas.openxmlformats.org/officeDocument/2006/relationships/theme" Target="../theme/theme8.xml"/><Relationship Id="rId30" Type="http://schemas.openxmlformats.org/officeDocument/2006/relationships/image" Target="../media/image1.png"/><Relationship Id="rId31" Type="http://schemas.openxmlformats.org/officeDocument/2006/relationships/image" Target="../media/image4.png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4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400" y="1200547"/>
            <a:ext cx="8229203" cy="339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cover page title</a:t>
            </a:r>
          </a:p>
          <a:p>
            <a:pPr lvl="1"/>
            <a:r>
              <a:rPr lang="en-US" altLang="en-US" smtClean="0"/>
              <a:t>Project secondary information</a:t>
            </a:r>
          </a:p>
          <a:p>
            <a:pPr lvl="2"/>
            <a:r>
              <a:rPr lang="en-US" altLang="en-US" smtClean="0"/>
              <a:t>Author</a:t>
            </a:r>
          </a:p>
          <a:p>
            <a:pPr lvl="3"/>
            <a:r>
              <a:rPr lang="en-US" altLang="en-US" smtClean="0"/>
              <a:t>Date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951" r:id="rId1"/>
    <p:sldLayoutId id="2147485952" r:id="rId2"/>
    <p:sldLayoutId id="2147485953" r:id="rId3"/>
    <p:sldLayoutId id="2147486047" r:id="rId4"/>
    <p:sldLayoutId id="2147486050" r:id="rId5"/>
    <p:sldLayoutId id="2147486051" r:id="rId6"/>
  </p:sldLayoutIdLst>
  <p:hf hdr="0" ftr="0" dt="0"/>
  <p:txStyles>
    <p:titleStyle>
      <a:lvl1pPr algn="ctr" defTabSz="913805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91380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91380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91380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913805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285750" algn="ctr" defTabSz="913805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571500" algn="ctr" defTabSz="913805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857250" algn="ctr" defTabSz="913805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143000" algn="ctr" defTabSz="913805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14313" indent="-214313" algn="l" defTabSz="913805" rtl="0" eaLnBrk="0" fontAlgn="base" hangingPunct="0">
        <a:lnSpc>
          <a:spcPts val="4203"/>
        </a:lnSpc>
        <a:spcBef>
          <a:spcPct val="0"/>
        </a:spcBef>
        <a:spcAft>
          <a:spcPct val="0"/>
        </a:spcAft>
        <a:buFont typeface="Arial" panose="020B0604020202020204" pitchFamily="34" charset="0"/>
        <a:defRPr sz="3600" kern="12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marL="464344" indent="-178594" algn="l" defTabSz="913805" rtl="0" eaLnBrk="0" fontAlgn="base" hangingPunct="0">
        <a:lnSpc>
          <a:spcPts val="2203"/>
        </a:lnSpc>
        <a:spcBef>
          <a:spcPts val="1102"/>
        </a:spcBef>
        <a:spcAft>
          <a:spcPct val="0"/>
        </a:spcAft>
        <a:buFont typeface="Arial" panose="020B0604020202020204" pitchFamily="34" charset="0"/>
        <a:defRPr sz="1800" kern="1200">
          <a:solidFill>
            <a:srgbClr val="001934"/>
          </a:solidFill>
          <a:latin typeface="HelvNeue Roman for IBM"/>
          <a:ea typeface="ＭＳ Ｐゴシック" panose="020B0600070205080204" pitchFamily="34" charset="-128"/>
          <a:cs typeface="HelvNeue Roman for IBM"/>
        </a:defRPr>
      </a:lvl2pPr>
      <a:lvl3pPr marL="714375" indent="-142875" algn="r" defTabSz="913805" rtl="0" eaLnBrk="0" fontAlgn="base" hangingPunct="0">
        <a:lnSpc>
          <a:spcPts val="1602"/>
        </a:lnSpc>
        <a:spcBef>
          <a:spcPts val="399"/>
        </a:spcBef>
        <a:spcAft>
          <a:spcPct val="0"/>
        </a:spcAft>
        <a:buFont typeface="Arial" panose="020B0604020202020204" pitchFamily="34" charset="0"/>
        <a:defRPr sz="12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3pPr>
      <a:lvl4pPr marL="1000125" indent="-142875" algn="r" defTabSz="913805" rtl="0" eaLnBrk="0" fontAlgn="base" hangingPunct="0">
        <a:lnSpc>
          <a:spcPts val="1203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4pPr>
      <a:lvl5pPr marL="2056805" indent="-228203" algn="l" defTabSz="9138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HelvNeue Roman for IBM"/>
          <a:cs typeface="HelvNeue Roman for IBM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12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0019B214-3558-486E-95F7-8ABA528FB376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10244" name="Picture 1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itle Placeholder 1"/>
          <p:cNvSpPr>
            <a:spLocks noGrp="1"/>
          </p:cNvSpPr>
          <p:nvPr>
            <p:ph type="title"/>
          </p:nvPr>
        </p:nvSpPr>
        <p:spPr bwMode="auto">
          <a:xfrm>
            <a:off x="217290" y="1389063"/>
            <a:ext cx="574774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1024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9352" y="2143125"/>
            <a:ext cx="2794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Bullet Header Text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79" r:id="rId1"/>
    <p:sldLayoutId id="2147485880" r:id="rId2"/>
  </p:sldLayoutIdLst>
  <p:txStyles>
    <p:titleStyle>
      <a:lvl1pPr algn="l" defTabSz="456406" rtl="0" eaLnBrk="0" fontAlgn="base" hangingPunct="0">
        <a:spcBef>
          <a:spcPct val="0"/>
        </a:spcBef>
        <a:spcAft>
          <a:spcPct val="0"/>
        </a:spcAft>
        <a:defRPr sz="2300" kern="12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2pPr>
      <a:lvl3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3pPr>
      <a:lvl4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4pPr>
      <a:lvl5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5pPr>
      <a:lvl6pPr marL="28575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6pPr>
      <a:lvl7pPr marL="57150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7pPr>
      <a:lvl8pPr marL="85725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8pPr>
      <a:lvl9pPr marL="114300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9pPr>
    </p:titleStyle>
    <p:bodyStyle>
      <a:lvl1pPr marL="95250" indent="-95250" algn="l" defTabSz="456406" rtl="0" eaLnBrk="0" fontAlgn="base" hangingPunct="0">
        <a:lnSpc>
          <a:spcPts val="875"/>
        </a:lnSpc>
        <a:spcBef>
          <a:spcPct val="0"/>
        </a:spcBef>
        <a:spcAft>
          <a:spcPct val="0"/>
        </a:spcAft>
        <a:buClr>
          <a:srgbClr val="00B2EF"/>
        </a:buClr>
        <a:buFont typeface="Wingdings" panose="05000000000000000000" pitchFamily="2" charset="2"/>
        <a:defRPr sz="800" kern="1200">
          <a:solidFill>
            <a:srgbClr val="00B2EF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marL="95250" indent="-95250" algn="l" defTabSz="456406" rtl="0" eaLnBrk="0" fontAlgn="base" hangingPunct="0">
        <a:lnSpc>
          <a:spcPts val="875"/>
        </a:lnSpc>
        <a:spcBef>
          <a:spcPts val="438"/>
        </a:spcBef>
        <a:spcAft>
          <a:spcPct val="0"/>
        </a:spcAft>
        <a:buClr>
          <a:srgbClr val="00B2EF"/>
        </a:buClr>
        <a:buSzPct val="100000"/>
        <a:buFont typeface="Wingdings" panose="05000000000000000000" pitchFamily="2" charset="2"/>
        <a:buChar char="§"/>
        <a:defRPr sz="800" kern="1200">
          <a:solidFill>
            <a:srgbClr val="001934"/>
          </a:solidFill>
          <a:latin typeface="Lubalin Book for IBM"/>
          <a:ea typeface="ＭＳ Ｐゴシック" panose="020B0600070205080204" pitchFamily="34" charset="-128"/>
          <a:cs typeface="Lubalin Book for IBM"/>
        </a:defRPr>
      </a:lvl2pPr>
      <a:lvl3pPr marL="95250" indent="476250" algn="l" defTabSz="456406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defRPr sz="700" kern="1200">
          <a:solidFill>
            <a:srgbClr val="001934"/>
          </a:solidFill>
          <a:latin typeface="HelvNeue Roman for IBM"/>
          <a:ea typeface="ＭＳ Ｐゴシック" panose="020B0600070205080204" pitchFamily="34" charset="-128"/>
          <a:cs typeface="HelvNeue Roman for IBM"/>
        </a:defRPr>
      </a:lvl3pPr>
      <a:lvl4pPr marL="1599406" indent="-228203" algn="l" defTabSz="45640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HelvNeue Roman for IBM"/>
          <a:cs typeface="HelvNeue Roman for IBM"/>
        </a:defRPr>
      </a:lvl4pPr>
      <a:lvl5pPr marL="2056805" indent="-228203" algn="l" defTabSz="45640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HelvNeue Roman for IBM"/>
          <a:cs typeface="HelvNeue Roman for IBM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/>
          <p:cNvSpPr>
            <a:spLocks noGrp="1"/>
          </p:cNvSpPr>
          <p:nvPr>
            <p:ph type="title"/>
          </p:nvPr>
        </p:nvSpPr>
        <p:spPr bwMode="auto">
          <a:xfrm>
            <a:off x="217290" y="714375"/>
            <a:ext cx="871438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would be a title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7290" y="1524000"/>
            <a:ext cx="5748734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would be body copy.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pic>
        <p:nvPicPr>
          <p:cNvPr id="11268" name="Picture 6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1275"/>
            <a:ext cx="370086" cy="14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TextBox 7"/>
          <p:cNvSpPr txBox="1">
            <a:spLocks/>
          </p:cNvSpPr>
          <p:nvPr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CED3D78B-1D6A-4717-A1FD-EC7ADE865CC5}" type="slidenum">
              <a:rPr lang="en-US" sz="900" smtClean="0">
                <a:solidFill>
                  <a:srgbClr val="FFFFFF"/>
                </a:solidFill>
                <a:latin typeface="ITC Lubalin Graph Std Book" pitchFamily="1" charset="0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ITC Lubalin Graph Std Book" pitchFamily="1" charset="0"/>
            </a:endParaRPr>
          </a:p>
        </p:txBody>
      </p:sp>
      <p:pic>
        <p:nvPicPr>
          <p:cNvPr id="11270" name="Picture 9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5881" r:id="rId1"/>
    <p:sldLayoutId id="2147485882" r:id="rId2"/>
    <p:sldLayoutId id="2147485883" r:id="rId3"/>
    <p:sldLayoutId id="2147485884" r:id="rId4"/>
    <p:sldLayoutId id="2147485885" r:id="rId5"/>
    <p:sldLayoutId id="2147485886" r:id="rId6"/>
    <p:sldLayoutId id="2147485887" r:id="rId7"/>
    <p:sldLayoutId id="2147485888" r:id="rId8"/>
    <p:sldLayoutId id="2147485889" r:id="rId9"/>
    <p:sldLayoutId id="2147485890" r:id="rId10"/>
    <p:sldLayoutId id="2147485891" r:id="rId11"/>
    <p:sldLayoutId id="2147485892" r:id="rId12"/>
    <p:sldLayoutId id="2147485893" r:id="rId13"/>
    <p:sldLayoutId id="2147485894" r:id="rId14"/>
    <p:sldLayoutId id="2147485895" r:id="rId15"/>
    <p:sldLayoutId id="2147485896" r:id="rId16"/>
    <p:sldLayoutId id="2147485897" r:id="rId17"/>
    <p:sldLayoutId id="2147485898" r:id="rId18"/>
    <p:sldLayoutId id="2147485899" r:id="rId19"/>
    <p:sldLayoutId id="2147485900" r:id="rId20"/>
    <p:sldLayoutId id="2147485901" r:id="rId21"/>
    <p:sldLayoutId id="2147485902" r:id="rId22"/>
    <p:sldLayoutId id="2147485903" r:id="rId23"/>
    <p:sldLayoutId id="2147485904" r:id="rId24"/>
    <p:sldLayoutId id="2147485905" r:id="rId25"/>
    <p:sldLayoutId id="2147485906" r:id="rId26"/>
    <p:sldLayoutId id="2147485907" r:id="rId27"/>
    <p:sldLayoutId id="2147485908" r:id="rId28"/>
    <p:sldLayoutId id="2147485909" r:id="rId29"/>
    <p:sldLayoutId id="2147485910" r:id="rId30"/>
    <p:sldLayoutId id="2147485911" r:id="rId31"/>
    <p:sldLayoutId id="2147485912" r:id="rId32"/>
    <p:sldLayoutId id="2147485913" r:id="rId33"/>
    <p:sldLayoutId id="2147485914" r:id="rId34"/>
    <p:sldLayoutId id="2147485915" r:id="rId35"/>
    <p:sldLayoutId id="2147485916" r:id="rId36"/>
    <p:sldLayoutId id="2147485917" r:id="rId37"/>
    <p:sldLayoutId id="2147485918" r:id="rId38"/>
    <p:sldLayoutId id="2147485919" r:id="rId39"/>
    <p:sldLayoutId id="2147485920" r:id="rId40"/>
    <p:sldLayoutId id="2147485921" r:id="rId41"/>
    <p:sldLayoutId id="2147485922" r:id="rId42"/>
    <p:sldLayoutId id="2147485923" r:id="rId43"/>
    <p:sldLayoutId id="2147485924" r:id="rId44"/>
    <p:sldLayoutId id="2147485925" r:id="rId45"/>
    <p:sldLayoutId id="2147485926" r:id="rId46"/>
    <p:sldLayoutId id="2147485927" r:id="rId47"/>
    <p:sldLayoutId id="2147485928" r:id="rId48"/>
    <p:sldLayoutId id="2147485929" r:id="rId49"/>
    <p:sldLayoutId id="2147485930" r:id="rId50"/>
    <p:sldLayoutId id="2147485931" r:id="rId51"/>
    <p:sldLayoutId id="2147485932" r:id="rId52"/>
    <p:sldLayoutId id="2147485933" r:id="rId53"/>
    <p:sldLayoutId id="2147485934" r:id="rId54"/>
    <p:sldLayoutId id="2147485935" r:id="rId55"/>
    <p:sldLayoutId id="2147485936" r:id="rId56"/>
    <p:sldLayoutId id="2147485937" r:id="rId57"/>
    <p:sldLayoutId id="2147485938" r:id="rId58"/>
    <p:sldLayoutId id="2147485939" r:id="rId59"/>
    <p:sldLayoutId id="2147485940" r:id="rId60"/>
    <p:sldLayoutId id="2147485941" r:id="rId61"/>
    <p:sldLayoutId id="2147485942" r:id="rId62"/>
    <p:sldLayoutId id="2147485943" r:id="rId63"/>
    <p:sldLayoutId id="2147485944" r:id="rId64"/>
    <p:sldLayoutId id="2147485945" r:id="rId65"/>
    <p:sldLayoutId id="2147486013" r:id="rId66"/>
    <p:sldLayoutId id="2147486014" r:id="rId67"/>
    <p:sldLayoutId id="2147486015" r:id="rId68"/>
    <p:sldLayoutId id="2147486016" r:id="rId69"/>
    <p:sldLayoutId id="2147486017" r:id="rId70"/>
    <p:sldLayoutId id="2147485946" r:id="rId71"/>
  </p:sldLayoutIdLst>
  <p:hf hdr="0" ftr="0" dt="0"/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 kern="1200">
          <a:solidFill>
            <a:srgbClr val="001934"/>
          </a:solidFill>
          <a:latin typeface="ITC Lubalin Graph Std Book"/>
          <a:ea typeface="ＭＳ Ｐゴシック" panose="020B0600070205080204" pitchFamily="34" charset="-128"/>
          <a:cs typeface="ITC Lubalin Graph Std Book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ITC Lubalin Graph Std Book"/>
          <a:ea typeface="ＭＳ Ｐゴシック" panose="020B0600070205080204" pitchFamily="34" charset="-128"/>
          <a:cs typeface="ITC Lubalin Graph Std Book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ITC Lubalin Graph Std Book"/>
          <a:ea typeface="ＭＳ Ｐゴシック" panose="020B0600070205080204" pitchFamily="34" charset="-128"/>
          <a:cs typeface="ITC Lubalin Graph Std Book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ITC Lubalin Graph Std Book"/>
          <a:ea typeface="ＭＳ Ｐゴシック" panose="020B0600070205080204" pitchFamily="34" charset="-128"/>
          <a:cs typeface="ITC Lubalin Graph Std Book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ITC Lubalin Graph Std Book"/>
          <a:ea typeface="ＭＳ Ｐゴシック" panose="020B0600070205080204" pitchFamily="34" charset="-128"/>
          <a:cs typeface="ITC Lubalin Graph Std Book"/>
        </a:defRPr>
      </a:lvl5pPr>
      <a:lvl6pPr marL="457200" algn="l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ITC Lubalin Graph Std Book"/>
          <a:ea typeface="ITC Lubalin Graph Std Book"/>
          <a:cs typeface="ITC Lubalin Graph Std Book"/>
        </a:defRPr>
      </a:lvl6pPr>
      <a:lvl7pPr marL="914400" algn="l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ITC Lubalin Graph Std Book"/>
          <a:ea typeface="ITC Lubalin Graph Std Book"/>
          <a:cs typeface="ITC Lubalin Graph Std Book"/>
        </a:defRPr>
      </a:lvl7pPr>
      <a:lvl8pPr marL="1371600" algn="l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ITC Lubalin Graph Std Book"/>
          <a:ea typeface="ITC Lubalin Graph Std Book"/>
          <a:cs typeface="ITC Lubalin Graph Std Book"/>
        </a:defRPr>
      </a:lvl8pPr>
      <a:lvl9pPr marL="1828800" algn="l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ITC Lubalin Graph Std Book"/>
          <a:ea typeface="ITC Lubalin Graph Std Book"/>
          <a:cs typeface="ITC Lubalin Graph Std Book"/>
        </a:defRPr>
      </a:lvl9pPr>
    </p:titleStyle>
    <p:bodyStyle>
      <a:lvl1pPr marL="342305" indent="-342305" algn="l" rtl="0" eaLnBrk="0" fontAlgn="base" hangingPunct="0">
        <a:lnSpc>
          <a:spcPts val="875"/>
        </a:lnSpc>
        <a:spcBef>
          <a:spcPts val="875"/>
        </a:spcBef>
        <a:spcAft>
          <a:spcPct val="0"/>
        </a:spcAft>
        <a:buFont typeface="Arial" panose="020B0604020202020204" pitchFamily="34" charset="0"/>
        <a:defRPr sz="800" kern="1200">
          <a:solidFill>
            <a:srgbClr val="001934"/>
          </a:solidFill>
          <a:latin typeface="HelvNeue Roman for IBM"/>
          <a:ea typeface="ＭＳ Ｐゴシック" panose="020B0600070205080204" pitchFamily="34" charset="-128"/>
          <a:cs typeface="HelvNeue Roman for IBM"/>
        </a:defRPr>
      </a:lvl1pPr>
      <a:lvl2pPr marL="95250" indent="-95250" algn="l" rtl="0" eaLnBrk="0" fontAlgn="base" hangingPunct="0">
        <a:lnSpc>
          <a:spcPts val="875"/>
        </a:lnSpc>
        <a:spcBef>
          <a:spcPts val="438"/>
        </a:spcBef>
        <a:spcAft>
          <a:spcPct val="0"/>
        </a:spcAft>
        <a:buClr>
          <a:srgbClr val="00B2EF"/>
        </a:buClr>
        <a:buFont typeface="Wingdings" panose="05000000000000000000" pitchFamily="2" charset="2"/>
        <a:buChar char="§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2pPr>
      <a:lvl3pPr marL="190500" indent="-95250" algn="l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3pPr>
      <a:lvl4pPr marL="1599406" indent="-22820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HelvNeue Roman for IBM"/>
          <a:ea typeface="HelvNeue Roman for IBM"/>
          <a:cs typeface="HelvNeue Roman for IBM"/>
        </a:defRPr>
      </a:lvl4pPr>
      <a:lvl5pPr marL="2056805" indent="-22820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HelvNeue Roman for IBM"/>
          <a:ea typeface="HelvNeue Roman for IBM"/>
          <a:cs typeface="HelvNeue Roman for IBM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8" descr="IBM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6439" y="4758533"/>
            <a:ext cx="494109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Box 3"/>
          <p:cNvSpPr txBox="1">
            <a:spLocks/>
          </p:cNvSpPr>
          <p:nvPr userDrawn="1"/>
        </p:nvSpPr>
        <p:spPr bwMode="auto">
          <a:xfrm>
            <a:off x="317500" y="465732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 defTabSz="547688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defTabSz="547688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defTabSz="547688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defTabSz="547688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defTabSz="547688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5476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5476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5476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5476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EAFB357F-D868-4756-B548-040CABFADDB1}" type="slidenum">
              <a:rPr lang="en-US" sz="600" smtClean="0">
                <a:solidFill>
                  <a:srgbClr val="FFFFFF"/>
                </a:solidFill>
                <a:latin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600" dirty="0" smtClean="0">
              <a:solidFill>
                <a:srgbClr val="FFFFFF"/>
              </a:solidFill>
              <a:latin typeface="Lubalin Demi for IBM"/>
              <a:cs typeface="Lubalin Demi for IBM"/>
            </a:endParaRPr>
          </a:p>
        </p:txBody>
      </p:sp>
      <p:pic>
        <p:nvPicPr>
          <p:cNvPr id="12292" name="Picture 4" descr="IBM Interactive 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657328"/>
            <a:ext cx="579438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itle Placeholder 1"/>
          <p:cNvSpPr>
            <a:spLocks noGrp="1"/>
          </p:cNvSpPr>
          <p:nvPr>
            <p:ph type="title"/>
          </p:nvPr>
        </p:nvSpPr>
        <p:spPr bwMode="auto">
          <a:xfrm>
            <a:off x="317501" y="714376"/>
            <a:ext cx="8503047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1229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1547" y="1428750"/>
            <a:ext cx="4146352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947" r:id="rId1"/>
    <p:sldLayoutId id="2147485948" r:id="rId2"/>
  </p:sldLayoutIdLst>
  <p:hf hdr="0" ftr="0" dt="0"/>
  <p:txStyles>
    <p:titleStyle>
      <a:lvl1pPr algn="l" rtl="0" eaLnBrk="0" fontAlgn="base" hangingPunct="0">
        <a:lnSpc>
          <a:spcPts val="1875"/>
        </a:lnSpc>
        <a:spcBef>
          <a:spcPct val="0"/>
        </a:spcBef>
        <a:spcAft>
          <a:spcPct val="0"/>
        </a:spcAft>
        <a:defRPr sz="1900" kern="1200">
          <a:solidFill>
            <a:schemeClr val="tx1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algn="l" rtl="0" eaLnBrk="0" fontAlgn="base" hangingPunct="0">
        <a:lnSpc>
          <a:spcPts val="1875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Lubalin Demi for IBM" charset="0"/>
          <a:ea typeface="ＭＳ Ｐゴシック" panose="020B0600070205080204" pitchFamily="34" charset="-128"/>
          <a:cs typeface="Lubalin Demi for IBM"/>
        </a:defRPr>
      </a:lvl2pPr>
      <a:lvl3pPr algn="l" rtl="0" eaLnBrk="0" fontAlgn="base" hangingPunct="0">
        <a:lnSpc>
          <a:spcPts val="1875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Lubalin Demi for IBM" charset="0"/>
          <a:ea typeface="ＭＳ Ｐゴシック" panose="020B0600070205080204" pitchFamily="34" charset="-128"/>
          <a:cs typeface="Lubalin Demi for IBM"/>
        </a:defRPr>
      </a:lvl3pPr>
      <a:lvl4pPr algn="l" rtl="0" eaLnBrk="0" fontAlgn="base" hangingPunct="0">
        <a:lnSpc>
          <a:spcPts val="1875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Lubalin Demi for IBM" charset="0"/>
          <a:ea typeface="ＭＳ Ｐゴシック" panose="020B0600070205080204" pitchFamily="34" charset="-128"/>
          <a:cs typeface="Lubalin Demi for IBM"/>
        </a:defRPr>
      </a:lvl4pPr>
      <a:lvl5pPr algn="l" rtl="0" eaLnBrk="0" fontAlgn="base" hangingPunct="0">
        <a:lnSpc>
          <a:spcPts val="1875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Lubalin Demi for IBM" charset="0"/>
          <a:ea typeface="ＭＳ Ｐゴシック" panose="020B0600070205080204" pitchFamily="34" charset="-128"/>
          <a:cs typeface="Lubalin Demi for IBM"/>
        </a:defRPr>
      </a:lvl5pPr>
      <a:lvl6pPr marL="342900" algn="l" rtl="0" fontAlgn="base">
        <a:lnSpc>
          <a:spcPts val="1875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Lubalin Demi for IBM" charset="0"/>
          <a:ea typeface="ＭＳ Ｐゴシック" charset="0"/>
        </a:defRPr>
      </a:lvl6pPr>
      <a:lvl7pPr marL="685800" algn="l" rtl="0" fontAlgn="base">
        <a:lnSpc>
          <a:spcPts val="1875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Lubalin Demi for IBM" charset="0"/>
          <a:ea typeface="ＭＳ Ｐゴシック" charset="0"/>
        </a:defRPr>
      </a:lvl7pPr>
      <a:lvl8pPr marL="1028700" algn="l" rtl="0" fontAlgn="base">
        <a:lnSpc>
          <a:spcPts val="1875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Lubalin Demi for IBM" charset="0"/>
          <a:ea typeface="ＭＳ Ｐゴシック" charset="0"/>
        </a:defRPr>
      </a:lvl8pPr>
      <a:lvl9pPr marL="1371600" algn="l" rtl="0" fontAlgn="base">
        <a:lnSpc>
          <a:spcPts val="1875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Lubalin Demi for IBM" charset="0"/>
          <a:ea typeface="ＭＳ Ｐゴシック" charset="0"/>
        </a:defRPr>
      </a:lvl9pPr>
    </p:titleStyle>
    <p:bodyStyle>
      <a:lvl1pPr marL="114102" indent="-114102" algn="l" rtl="0" eaLnBrk="0" fontAlgn="base" hangingPunct="0">
        <a:lnSpc>
          <a:spcPts val="899"/>
        </a:lnSpc>
        <a:spcBef>
          <a:spcPct val="0"/>
        </a:spcBef>
        <a:spcAft>
          <a:spcPct val="0"/>
        </a:spcAft>
        <a:buFont typeface="Arial" panose="020B0604020202020204" pitchFamily="34" charset="0"/>
        <a:defRPr sz="800" kern="1200">
          <a:solidFill>
            <a:srgbClr val="00B2EF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marL="114102" indent="-114102" algn="l" rtl="0" eaLnBrk="0" fontAlgn="base" hangingPunct="0">
        <a:lnSpc>
          <a:spcPts val="899"/>
        </a:lnSpc>
        <a:spcBef>
          <a:spcPts val="453"/>
        </a:spcBef>
        <a:spcAft>
          <a:spcPct val="0"/>
        </a:spcAft>
        <a:buClr>
          <a:srgbClr val="00B2EF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Lubalin Book for IBM"/>
          <a:ea typeface="ＭＳ Ｐゴシック" panose="020B0600070205080204" pitchFamily="34" charset="-128"/>
          <a:cs typeface="Lubalin Book for IBM"/>
        </a:defRPr>
      </a:lvl2pPr>
      <a:lvl3pPr marL="114102" indent="457399" algn="l" rtl="0" eaLnBrk="0" fontAlgn="base" hangingPunct="0">
        <a:lnSpc>
          <a:spcPts val="899"/>
        </a:lnSpc>
        <a:spcBef>
          <a:spcPct val="0"/>
        </a:spcBef>
        <a:spcAft>
          <a:spcPct val="0"/>
        </a:spcAft>
        <a:buFont typeface="Arial" panose="020B0604020202020204" pitchFamily="34" charset="0"/>
        <a:defRPr sz="600" kern="1200">
          <a:solidFill>
            <a:schemeClr val="tx1"/>
          </a:solidFill>
          <a:latin typeface="HelvNeue Roman for IBM"/>
          <a:ea typeface="ＭＳ Ｐゴシック" panose="020B0600070205080204" pitchFamily="34" charset="-128"/>
          <a:cs typeface="HelvNeue Roman for IBM"/>
        </a:defRPr>
      </a:lvl3pPr>
      <a:lvl4pPr marL="1199555" indent="-1706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00" kern="1200">
          <a:solidFill>
            <a:schemeClr val="tx1"/>
          </a:solidFill>
          <a:latin typeface="HelvNeue Roman for IBM"/>
          <a:ea typeface="HelvNeue Roman for IBM" charset="0"/>
          <a:cs typeface="HelvNeue Roman for IBM"/>
        </a:defRPr>
      </a:lvl4pPr>
      <a:lvl5pPr marL="1542852" indent="-1706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800" kern="1200">
          <a:solidFill>
            <a:schemeClr val="tx1"/>
          </a:solidFill>
          <a:latin typeface="HelvNeue Roman for IBM"/>
          <a:ea typeface="HelvNeue Roman for IBM" charset="0"/>
          <a:cs typeface="HelvNeue Roman for IBM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217289" y="714375"/>
            <a:ext cx="860325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7290" y="1428750"/>
            <a:ext cx="2783086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pic>
        <p:nvPicPr>
          <p:cNvPr id="13316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960D6FCE-975C-451D-A6F1-C6EAAE07D9B6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13318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5949" r:id="rId1"/>
    <p:sldLayoutId id="2147485950" r:id="rId2"/>
  </p:sldLayoutIdLst>
  <p:hf hdr="0" ftr="0" dt="0"/>
  <p:txStyles>
    <p:titleStyle>
      <a:lvl1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 kern="12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2pPr>
      <a:lvl3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3pPr>
      <a:lvl4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4pPr>
      <a:lvl5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5pPr>
      <a:lvl6pPr marL="28575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6pPr>
      <a:lvl7pPr marL="57150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7pPr>
      <a:lvl8pPr marL="85725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8pPr>
      <a:lvl9pPr marL="114300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9pPr>
    </p:titleStyle>
    <p:bodyStyle>
      <a:lvl1pPr marL="95250" indent="-95250" algn="l" defTabSz="913805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defRPr sz="800" kern="1200">
          <a:solidFill>
            <a:srgbClr val="00B2EF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marL="95250" indent="-95250" algn="l" defTabSz="913805" rtl="0" eaLnBrk="0" fontAlgn="base" hangingPunct="0">
        <a:lnSpc>
          <a:spcPts val="875"/>
        </a:lnSpc>
        <a:spcBef>
          <a:spcPts val="438"/>
        </a:spcBef>
        <a:spcAft>
          <a:spcPct val="0"/>
        </a:spcAft>
        <a:buClr>
          <a:srgbClr val="00B2EF"/>
        </a:buClr>
        <a:buFont typeface="Wingdings" panose="05000000000000000000" pitchFamily="2" charset="2"/>
        <a:buChar char="§"/>
        <a:defRPr sz="800" kern="1200">
          <a:solidFill>
            <a:srgbClr val="001934"/>
          </a:solidFill>
          <a:latin typeface="Lubalin Book for IBM"/>
          <a:ea typeface="ＭＳ Ｐゴシック" panose="020B0600070205080204" pitchFamily="34" charset="-128"/>
          <a:cs typeface="Lubalin Book for IBM"/>
        </a:defRPr>
      </a:lvl2pPr>
      <a:lvl3pPr marL="95250" indent="476250" algn="l" defTabSz="913805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defRPr sz="700" kern="1200">
          <a:solidFill>
            <a:srgbClr val="001934"/>
          </a:solidFill>
          <a:latin typeface="HelvNeue Roman for IBM"/>
          <a:ea typeface="ＭＳ Ｐゴシック" panose="020B0600070205080204" pitchFamily="34" charset="-128"/>
          <a:cs typeface="HelvNeue Roman for IBM"/>
        </a:defRPr>
      </a:lvl3pPr>
      <a:lvl4pPr marL="1599406" indent="-228203" algn="l" defTabSz="9138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HelvNeue Roman for IBM"/>
          <a:ea typeface="HelvNeue Roman for IBM"/>
          <a:cs typeface="HelvNeue Roman for IBM"/>
        </a:defRPr>
      </a:lvl4pPr>
      <a:lvl5pPr marL="2056805" indent="-228203" algn="l" defTabSz="9138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HelvNeue Roman for IBM"/>
          <a:ea typeface="HelvNeue Roman for IBM"/>
          <a:cs typeface="HelvNeue Roman for IBM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955" y="714375"/>
            <a:ext cx="8713726" cy="285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956" y="1524000"/>
            <a:ext cx="5748077" cy="2857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This would be body copy.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505" y="4790633"/>
            <a:ext cx="370331" cy="141732"/>
          </a:xfrm>
          <a:prstGeom prst="rect">
            <a:avLst/>
          </a:prstGeom>
        </p:spPr>
      </p:pic>
      <p:sp>
        <p:nvSpPr>
          <p:cNvPr id="8" name="TextBox 7"/>
          <p:cNvSpPr txBox="1">
            <a:spLocks/>
          </p:cNvSpPr>
          <p:nvPr/>
        </p:nvSpPr>
        <p:spPr>
          <a:xfrm>
            <a:off x="216954" y="4689478"/>
            <a:ext cx="317500" cy="238125"/>
          </a:xfrm>
          <a:prstGeom prst="rect">
            <a:avLst/>
          </a:prstGeom>
          <a:solidFill>
            <a:srgbClr val="00B2EF"/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802B0751-1D79-7349-A069-AF5086857056}" type="slidenum">
              <a:rPr lang="en-US" sz="900" smtClean="0">
                <a:solidFill>
                  <a:prstClr val="white"/>
                </a:solidFill>
                <a:latin typeface="Lubalin Demi for IBM"/>
                <a:ea typeface="+mn-ea"/>
                <a:cs typeface="Lubalin Demi for IBM"/>
              </a:rPr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dirty="0">
              <a:solidFill>
                <a:prstClr val="white"/>
              </a:solidFill>
              <a:latin typeface="Lubalin Demi for IBM"/>
              <a:ea typeface="+mn-ea"/>
              <a:cs typeface="Lubalin Demi for IBM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56" y="4689476"/>
            <a:ext cx="434339" cy="2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350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020" r:id="rId1"/>
    <p:sldLayoutId id="2147486021" r:id="rId2"/>
    <p:sldLayoutId id="2147486022" r:id="rId3"/>
    <p:sldLayoutId id="2147486023" r:id="rId4"/>
    <p:sldLayoutId id="2147486024" r:id="rId5"/>
    <p:sldLayoutId id="2147486025" r:id="rId6"/>
    <p:sldLayoutId id="2147486026" r:id="rId7"/>
    <p:sldLayoutId id="2147486027" r:id="rId8"/>
    <p:sldLayoutId id="2147486028" r:id="rId9"/>
    <p:sldLayoutId id="2147486029" r:id="rId10"/>
    <p:sldLayoutId id="2147486030" r:id="rId11"/>
    <p:sldLayoutId id="2147486031" r:id="rId12"/>
    <p:sldLayoutId id="2147486032" r:id="rId13"/>
    <p:sldLayoutId id="2147486033" r:id="rId14"/>
    <p:sldLayoutId id="2147486034" r:id="rId15"/>
    <p:sldLayoutId id="2147486035" r:id="rId16"/>
    <p:sldLayoutId id="2147486036" r:id="rId17"/>
    <p:sldLayoutId id="2147486037" r:id="rId18"/>
    <p:sldLayoutId id="2147486038" r:id="rId19"/>
    <p:sldLayoutId id="2147486039" r:id="rId20"/>
    <p:sldLayoutId id="2147486040" r:id="rId21"/>
    <p:sldLayoutId id="2147486041" r:id="rId22"/>
    <p:sldLayoutId id="2147486042" r:id="rId23"/>
    <p:sldLayoutId id="2147486043" r:id="rId24"/>
    <p:sldLayoutId id="2147486044" r:id="rId25"/>
    <p:sldLayoutId id="2147486045" r:id="rId26"/>
    <p:sldLayoutId id="2147486046" r:id="rId27"/>
  </p:sldLayoutIdLst>
  <p:hf hdr="0" ftr="0" dt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300" i="0" kern="1200" baseline="0">
          <a:solidFill>
            <a:srgbClr val="001934"/>
          </a:solidFill>
          <a:latin typeface="Lubalin Demi for IBM"/>
          <a:ea typeface="+mj-ea"/>
          <a:cs typeface="Lubalin Demi for IBM"/>
        </a:defRPr>
      </a:lvl1pPr>
    </p:titleStyle>
    <p:bodyStyle>
      <a:lvl1pPr marL="0" indent="0" algn="l" defTabSz="914400" rtl="0" eaLnBrk="1" latinLnBrk="0" hangingPunct="1">
        <a:lnSpc>
          <a:spcPts val="875"/>
        </a:lnSpc>
        <a:spcBef>
          <a:spcPts val="875"/>
        </a:spcBef>
        <a:buFont typeface="Arial" pitchFamily="34" charset="0"/>
        <a:buNone/>
        <a:defRPr sz="800" kern="1200" baseline="0">
          <a:solidFill>
            <a:srgbClr val="001934"/>
          </a:solidFill>
          <a:latin typeface="HelvNeue Roman for IBM"/>
          <a:ea typeface="+mn-ea"/>
          <a:cs typeface="HelvNeue Roman for IBM"/>
        </a:defRPr>
      </a:lvl1pPr>
      <a:lvl2pPr marL="95250" indent="-95250" algn="l" defTabSz="914400" rtl="0" eaLnBrk="1" latinLnBrk="0" hangingPunct="1">
        <a:lnSpc>
          <a:spcPts val="875"/>
        </a:lnSpc>
        <a:spcBef>
          <a:spcPts val="438"/>
        </a:spcBef>
        <a:buClr>
          <a:srgbClr val="00B2EF"/>
        </a:buClr>
        <a:buFont typeface="Wingdings" charset="2"/>
        <a:buChar char="§"/>
        <a:defRPr sz="800" kern="1200">
          <a:solidFill>
            <a:srgbClr val="001934"/>
          </a:solidFill>
          <a:latin typeface="HelvNeue Roman for IBM"/>
          <a:ea typeface="+mn-ea"/>
          <a:cs typeface="HelvNeue Roman for IBM"/>
        </a:defRPr>
      </a:lvl2pPr>
      <a:lvl3pPr marL="190500" indent="-95250" algn="l" defTabSz="914400" rtl="0" eaLnBrk="1" latinLnBrk="0" hangingPunct="1">
        <a:lnSpc>
          <a:spcPts val="875"/>
        </a:lnSpc>
        <a:spcBef>
          <a:spcPts val="0"/>
        </a:spcBef>
        <a:buFont typeface="Arial"/>
        <a:buChar char="•"/>
        <a:defRPr sz="800" kern="1200">
          <a:solidFill>
            <a:srgbClr val="001934"/>
          </a:solidFill>
          <a:latin typeface="HelvNeue Roman for IBM"/>
          <a:ea typeface="+mn-ea"/>
          <a:cs typeface="HelvNeue Roman for IBM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HelvNeue Roman for IBM"/>
          <a:ea typeface="+mn-ea"/>
          <a:cs typeface="HelvNeue Roman for IBM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HelvNeue Roman for IBM"/>
          <a:ea typeface="+mn-ea"/>
          <a:cs typeface="HelvNeue Roman for IBM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40F15981-02E8-4349-B446-BAE03109690F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sp>
        <p:nvSpPr>
          <p:cNvPr id="2053" name="Title Placeholder 1"/>
          <p:cNvSpPr>
            <a:spLocks noGrp="1"/>
          </p:cNvSpPr>
          <p:nvPr>
            <p:ph type="title"/>
          </p:nvPr>
        </p:nvSpPr>
        <p:spPr bwMode="auto">
          <a:xfrm>
            <a:off x="1687711" y="714375"/>
            <a:ext cx="5762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2054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1687711" y="1423791"/>
            <a:ext cx="5762625" cy="286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	00	Fourth level</a:t>
            </a:r>
          </a:p>
          <a:p>
            <a:pPr lvl="4"/>
            <a:r>
              <a:rPr lang="en-US" altLang="en-US" smtClean="0"/>
              <a:t>	00	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4" r:id="rId1"/>
    <p:sldLayoutId id="2147485955" r:id="rId2"/>
  </p:sldLayoutIdLst>
  <p:txStyles>
    <p:titleStyle>
      <a:lvl1pPr algn="l" defTabSz="456406" rtl="0" eaLnBrk="0" fontAlgn="base" hangingPunct="0">
        <a:spcBef>
          <a:spcPct val="0"/>
        </a:spcBef>
        <a:spcAft>
          <a:spcPct val="0"/>
        </a:spcAft>
        <a:defRPr sz="2300" kern="12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2pPr>
      <a:lvl3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3pPr>
      <a:lvl4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4pPr>
      <a:lvl5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5pPr>
      <a:lvl6pPr marL="28575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6pPr>
      <a:lvl7pPr marL="57150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7pPr>
      <a:lvl8pPr marL="85725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8pPr>
      <a:lvl9pPr marL="114300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9pPr>
    </p:titleStyle>
    <p:bodyStyle>
      <a:lvl1pPr marL="95250" indent="-95250" algn="l" defTabSz="456406" rtl="0" eaLnBrk="0" fontAlgn="base" hangingPunct="0">
        <a:lnSpc>
          <a:spcPts val="875"/>
        </a:lnSpc>
        <a:spcBef>
          <a:spcPct val="0"/>
        </a:spcBef>
        <a:spcAft>
          <a:spcPct val="0"/>
        </a:spcAft>
        <a:buClr>
          <a:srgbClr val="00B2EF"/>
        </a:buClr>
        <a:buFont typeface="Wingdings" panose="05000000000000000000" pitchFamily="2" charset="2"/>
        <a:defRPr sz="800" kern="1200">
          <a:solidFill>
            <a:srgbClr val="00B2EF"/>
          </a:solidFill>
          <a:latin typeface="Lubalin Demi for IBM"/>
          <a:ea typeface="Lubalin Demi for IBM"/>
          <a:cs typeface="Lubalin Demi for IBM"/>
        </a:defRPr>
      </a:lvl1pPr>
      <a:lvl2pPr marL="95250" indent="-95250" algn="l" defTabSz="456406" rtl="0" eaLnBrk="0" fontAlgn="base" hangingPunct="0">
        <a:lnSpc>
          <a:spcPts val="875"/>
        </a:lnSpc>
        <a:spcBef>
          <a:spcPts val="438"/>
        </a:spcBef>
        <a:spcAft>
          <a:spcPct val="0"/>
        </a:spcAft>
        <a:buClr>
          <a:srgbClr val="00B2EF"/>
        </a:buClr>
        <a:buSzPct val="100000"/>
        <a:buFont typeface="Wingdings" panose="05000000000000000000" pitchFamily="2" charset="2"/>
        <a:buChar char="§"/>
        <a:defRPr sz="800" kern="1200">
          <a:solidFill>
            <a:srgbClr val="001934"/>
          </a:solidFill>
          <a:latin typeface="Lubalin Book for IBM"/>
          <a:ea typeface="Lubalin Book for IBM"/>
          <a:cs typeface="Lubalin Book for IBM"/>
        </a:defRPr>
      </a:lvl2pPr>
      <a:lvl3pPr marL="95250" indent="476250" algn="l" defTabSz="456406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defRPr sz="7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3pPr>
      <a:lvl4pPr marL="285750" indent="-285750" algn="l" defTabSz="456406" rtl="0" eaLnBrk="0" fontAlgn="base" hangingPunct="0">
        <a:lnSpc>
          <a:spcPts val="875"/>
        </a:lnSpc>
        <a:spcBef>
          <a:spcPts val="438"/>
        </a:spcBef>
        <a:spcAft>
          <a:spcPct val="0"/>
        </a:spcAft>
        <a:buFont typeface="Arial" panose="020B0604020202020204" pitchFamily="34" charset="0"/>
        <a:tabLst>
          <a:tab pos="222250" algn="r"/>
        </a:tabLst>
        <a:defRPr sz="800" kern="1200">
          <a:solidFill>
            <a:srgbClr val="001934"/>
          </a:solidFill>
          <a:latin typeface="Arial"/>
          <a:ea typeface="HelvNeue Roman for IBM"/>
          <a:cs typeface="Arial"/>
        </a:defRPr>
      </a:lvl4pPr>
      <a:lvl5pPr marL="381000" indent="-381000" algn="l" defTabSz="456406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tabLst>
          <a:tab pos="222250" algn="r"/>
        </a:tabLst>
        <a:defRPr sz="800" kern="1200">
          <a:solidFill>
            <a:srgbClr val="001934"/>
          </a:solidFill>
          <a:latin typeface="Arial"/>
          <a:ea typeface="HelvNeue Roman for IBM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687711" y="714375"/>
            <a:ext cx="7132836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3075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1687712" y="1423791"/>
            <a:ext cx="5768578" cy="286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	00	Fourth level</a:t>
            </a:r>
          </a:p>
          <a:p>
            <a:pPr lvl="4"/>
            <a:r>
              <a:rPr lang="en-US" altLang="en-US" smtClean="0"/>
              <a:t>	00	Fifth level</a:t>
            </a:r>
          </a:p>
        </p:txBody>
      </p:sp>
      <p:pic>
        <p:nvPicPr>
          <p:cNvPr id="3076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Box 11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ED8C8413-BAAE-4573-BD27-C9003E13DE51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57" r:id="rId2"/>
  </p:sldLayoutIdLst>
  <p:txStyles>
    <p:titleStyle>
      <a:lvl1pPr algn="l" defTabSz="456406" rtl="0" eaLnBrk="0" fontAlgn="base" hangingPunct="0">
        <a:spcBef>
          <a:spcPct val="0"/>
        </a:spcBef>
        <a:spcAft>
          <a:spcPct val="0"/>
        </a:spcAft>
        <a:defRPr sz="2300" kern="12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2pPr>
      <a:lvl3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3pPr>
      <a:lvl4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4pPr>
      <a:lvl5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5pPr>
      <a:lvl6pPr marL="28575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6pPr>
      <a:lvl7pPr marL="57150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7pPr>
      <a:lvl8pPr marL="85725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8pPr>
      <a:lvl9pPr marL="114300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9pPr>
    </p:titleStyle>
    <p:bodyStyle>
      <a:lvl1pPr marL="214313" indent="-214313" algn="l" defTabSz="456406" rtl="0" eaLnBrk="0" fontAlgn="base" hangingPunct="0">
        <a:lnSpc>
          <a:spcPts val="875"/>
        </a:lnSpc>
        <a:spcBef>
          <a:spcPts val="875"/>
        </a:spcBef>
        <a:spcAft>
          <a:spcPct val="0"/>
        </a:spcAft>
        <a:buClr>
          <a:srgbClr val="00B2EF"/>
        </a:buClr>
        <a:buFont typeface="Wingdings" panose="05000000000000000000" pitchFamily="2" charset="2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1pPr>
      <a:lvl2pPr marL="95250" indent="-95250" algn="l" defTabSz="456406" rtl="0" eaLnBrk="0" fontAlgn="base" hangingPunct="0">
        <a:lnSpc>
          <a:spcPts val="875"/>
        </a:lnSpc>
        <a:spcBef>
          <a:spcPts val="438"/>
        </a:spcBef>
        <a:spcAft>
          <a:spcPct val="0"/>
        </a:spcAft>
        <a:buClr>
          <a:srgbClr val="00B2EF"/>
        </a:buClr>
        <a:buSzPct val="100000"/>
        <a:buFont typeface="Wingdings" panose="05000000000000000000" pitchFamily="2" charset="2"/>
        <a:buChar char="§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2pPr>
      <a:lvl3pPr marL="190500" indent="-95250" algn="l" defTabSz="456406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3pPr>
      <a:lvl4pPr marL="285750" indent="-285750" algn="l" defTabSz="456406" rtl="0" eaLnBrk="0" fontAlgn="base" hangingPunct="0">
        <a:lnSpc>
          <a:spcPts val="875"/>
        </a:lnSpc>
        <a:spcBef>
          <a:spcPts val="438"/>
        </a:spcBef>
        <a:spcAft>
          <a:spcPct val="0"/>
        </a:spcAft>
        <a:buFont typeface="Arial" panose="020B0604020202020204" pitchFamily="34" charset="0"/>
        <a:tabLst>
          <a:tab pos="222250" algn="r"/>
        </a:tabLst>
        <a:defRPr sz="800" kern="1200">
          <a:solidFill>
            <a:srgbClr val="001934"/>
          </a:solidFill>
          <a:latin typeface="Arial"/>
          <a:ea typeface="HelvNeue Roman for IBM"/>
          <a:cs typeface="Arial"/>
        </a:defRPr>
      </a:lvl4pPr>
      <a:lvl5pPr marL="381000" indent="-381000" algn="l" defTabSz="456406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tabLst>
          <a:tab pos="222250" algn="r"/>
        </a:tabLst>
        <a:defRPr sz="800" kern="1200">
          <a:solidFill>
            <a:srgbClr val="001934"/>
          </a:solidFill>
          <a:latin typeface="Arial"/>
          <a:ea typeface="HelvNeue Roman for IBM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217291" y="714375"/>
            <a:ext cx="8713391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would be a title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7290" y="1524000"/>
            <a:ext cx="5747742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would be body copy.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pic>
        <p:nvPicPr>
          <p:cNvPr id="4100" name="Picture 6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4A18D5F9-9651-4A07-93C9-A094606AD0A5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958" r:id="rId1"/>
    <p:sldLayoutId id="2147485959" r:id="rId2"/>
    <p:sldLayoutId id="2147485960" r:id="rId3"/>
    <p:sldLayoutId id="2147485961" r:id="rId4"/>
    <p:sldLayoutId id="2147485962" r:id="rId5"/>
    <p:sldLayoutId id="2147485963" r:id="rId6"/>
    <p:sldLayoutId id="2147485964" r:id="rId7"/>
    <p:sldLayoutId id="2147485965" r:id="rId8"/>
    <p:sldLayoutId id="2147485966" r:id="rId9"/>
    <p:sldLayoutId id="2147485967" r:id="rId10"/>
    <p:sldLayoutId id="2147485968" r:id="rId11"/>
    <p:sldLayoutId id="2147485969" r:id="rId12"/>
    <p:sldLayoutId id="2147485970" r:id="rId13"/>
    <p:sldLayoutId id="2147485971" r:id="rId14"/>
    <p:sldLayoutId id="2147485972" r:id="rId15"/>
    <p:sldLayoutId id="2147485973" r:id="rId16"/>
    <p:sldLayoutId id="2147485974" r:id="rId17"/>
    <p:sldLayoutId id="2147485975" r:id="rId18"/>
    <p:sldLayoutId id="2147485976" r:id="rId19"/>
    <p:sldLayoutId id="2147485977" r:id="rId20"/>
    <p:sldLayoutId id="2147485978" r:id="rId21"/>
    <p:sldLayoutId id="2147485979" r:id="rId22"/>
    <p:sldLayoutId id="2147485980" r:id="rId23"/>
    <p:sldLayoutId id="2147485981" r:id="rId24"/>
    <p:sldLayoutId id="2147485982" r:id="rId25"/>
    <p:sldLayoutId id="2147485983" r:id="rId26"/>
    <p:sldLayoutId id="2147485984" r:id="rId27"/>
    <p:sldLayoutId id="2147486048" r:id="rId28"/>
    <p:sldLayoutId id="2147486049" r:id="rId29"/>
  </p:sldLayoutIdLst>
  <p:hf hdr="0" ftr="0" dt="0"/>
  <p:txStyles>
    <p:titleStyle>
      <a:lvl1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 kern="12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2pPr>
      <a:lvl3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3pPr>
      <a:lvl4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4pPr>
      <a:lvl5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5pPr>
      <a:lvl6pPr marL="28575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6pPr>
      <a:lvl7pPr marL="57150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7pPr>
      <a:lvl8pPr marL="85725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8pPr>
      <a:lvl9pPr marL="114300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9pPr>
    </p:titleStyle>
    <p:bodyStyle>
      <a:lvl1pPr marL="214313" indent="-214313" algn="l" defTabSz="913805" rtl="0" eaLnBrk="0" fontAlgn="base" hangingPunct="0">
        <a:lnSpc>
          <a:spcPts val="875"/>
        </a:lnSpc>
        <a:spcBef>
          <a:spcPts val="875"/>
        </a:spcBef>
        <a:spcAft>
          <a:spcPct val="0"/>
        </a:spcAft>
        <a:buFont typeface="Arial" panose="020B0604020202020204" pitchFamily="34" charset="0"/>
        <a:defRPr sz="800" kern="1200">
          <a:solidFill>
            <a:srgbClr val="001934"/>
          </a:solidFill>
          <a:latin typeface="HelvNeue Roman for IBM"/>
          <a:ea typeface="ＭＳ Ｐゴシック" panose="020B0600070205080204" pitchFamily="34" charset="-128"/>
          <a:cs typeface="HelvNeue Roman for IBM"/>
        </a:defRPr>
      </a:lvl1pPr>
      <a:lvl2pPr marL="95250" indent="-95250" algn="l" defTabSz="913805" rtl="0" eaLnBrk="0" fontAlgn="base" hangingPunct="0">
        <a:lnSpc>
          <a:spcPts val="875"/>
        </a:lnSpc>
        <a:spcBef>
          <a:spcPts val="438"/>
        </a:spcBef>
        <a:spcAft>
          <a:spcPct val="0"/>
        </a:spcAft>
        <a:buClr>
          <a:srgbClr val="00B2EF"/>
        </a:buClr>
        <a:buFont typeface="Wingdings" panose="05000000000000000000" pitchFamily="2" charset="2"/>
        <a:buChar char="§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2pPr>
      <a:lvl3pPr marL="190500" indent="-95250" algn="l" defTabSz="913805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3pPr>
      <a:lvl4pPr marL="1599406" indent="-228203" algn="l" defTabSz="9138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HelvNeue Roman for IBM"/>
          <a:ea typeface="HelvNeue Roman for IBM"/>
          <a:cs typeface="HelvNeue Roman for IBM"/>
        </a:defRPr>
      </a:lvl4pPr>
      <a:lvl5pPr marL="2056805" indent="-228203" algn="l" defTabSz="9138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HelvNeue Roman for IBM"/>
          <a:ea typeface="HelvNeue Roman for IBM"/>
          <a:cs typeface="HelvNeue Roman for IBM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217291" y="714375"/>
            <a:ext cx="8717359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7290" y="1428750"/>
            <a:ext cx="4257476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pic>
        <p:nvPicPr>
          <p:cNvPr id="5124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1A1B5640-BFCF-4AB5-BFD8-EE4CD0A9BEA3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5126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5873" r:id="rId1"/>
    <p:sldLayoutId id="2147485874" r:id="rId2"/>
  </p:sldLayoutIdLst>
  <p:hf hdr="0" ftr="0" dt="0"/>
  <p:txStyles>
    <p:titleStyle>
      <a:lvl1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 kern="12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2pPr>
      <a:lvl3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3pPr>
      <a:lvl4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4pPr>
      <a:lvl5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5pPr>
      <a:lvl6pPr marL="28575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6pPr>
      <a:lvl7pPr marL="57150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7pPr>
      <a:lvl8pPr marL="85725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8pPr>
      <a:lvl9pPr marL="114300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9pPr>
    </p:titleStyle>
    <p:bodyStyle>
      <a:lvl1pPr marL="214313" indent="-214313" algn="l" defTabSz="913805" rtl="0" eaLnBrk="0" fontAlgn="base" hangingPunct="0">
        <a:lnSpc>
          <a:spcPts val="875"/>
        </a:lnSpc>
        <a:spcBef>
          <a:spcPts val="1399"/>
        </a:spcBef>
        <a:spcAft>
          <a:spcPct val="0"/>
        </a:spcAft>
        <a:buFont typeface="Arial" panose="020B0604020202020204" pitchFamily="34" charset="0"/>
        <a:defRPr sz="800" kern="1200">
          <a:solidFill>
            <a:srgbClr val="001934"/>
          </a:solidFill>
          <a:latin typeface="HelvNeue Roman for IBM"/>
          <a:ea typeface="ＭＳ Ｐゴシック" panose="020B0600070205080204" pitchFamily="34" charset="-128"/>
          <a:cs typeface="HelvNeue Roman for IBM"/>
        </a:defRPr>
      </a:lvl1pPr>
      <a:lvl2pPr marL="95250" indent="-95250" algn="l" defTabSz="913805" rtl="0" eaLnBrk="0" fontAlgn="base" hangingPunct="0">
        <a:lnSpc>
          <a:spcPts val="875"/>
        </a:lnSpc>
        <a:spcBef>
          <a:spcPts val="438"/>
        </a:spcBef>
        <a:spcAft>
          <a:spcPct val="0"/>
        </a:spcAft>
        <a:buClr>
          <a:srgbClr val="00B2EF"/>
        </a:buClr>
        <a:buFont typeface="Wingdings" panose="05000000000000000000" pitchFamily="2" charset="2"/>
        <a:buChar char="§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2pPr>
      <a:lvl3pPr marL="190500" indent="-95250" algn="l" defTabSz="913805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3pPr>
      <a:lvl4pPr marL="1599406" indent="-228203" algn="l" defTabSz="9138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HelvNeue Roman for IBM"/>
          <a:ea typeface="HelvNeue Roman for IBM"/>
          <a:cs typeface="HelvNeue Roman for IBM"/>
        </a:defRPr>
      </a:lvl4pPr>
      <a:lvl5pPr marL="2056805" indent="-228203" algn="l" defTabSz="9138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HelvNeue Roman for IBM"/>
          <a:ea typeface="HelvNeue Roman for IBM"/>
          <a:cs typeface="HelvNeue Roman for IBM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217289" y="714375"/>
            <a:ext cx="860325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7290" y="1428750"/>
            <a:ext cx="2783086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pic>
        <p:nvPicPr>
          <p:cNvPr id="6148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C0578995-6AF1-45D3-90F2-3809432FE75B}" type="slidenum">
              <a:rPr lang="en-US" sz="900" smtClean="0"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615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5875" r:id="rId1"/>
    <p:sldLayoutId id="2147485876" r:id="rId2"/>
  </p:sldLayoutIdLst>
  <p:hf hdr="0" ftr="0" dt="0"/>
  <p:txStyles>
    <p:titleStyle>
      <a:lvl1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 kern="12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2pPr>
      <a:lvl3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3pPr>
      <a:lvl4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4pPr>
      <a:lvl5pPr algn="l" defTabSz="913805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5pPr>
      <a:lvl6pPr marL="28575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6pPr>
      <a:lvl7pPr marL="57150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7pPr>
      <a:lvl8pPr marL="85725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8pPr>
      <a:lvl9pPr marL="1143000" algn="l" defTabSz="913805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9pPr>
    </p:titleStyle>
    <p:bodyStyle>
      <a:lvl1pPr marL="95250" indent="-95250" algn="l" defTabSz="913805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defRPr sz="800" kern="1200">
          <a:solidFill>
            <a:srgbClr val="00B2EF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marL="95250" indent="-95250" algn="l" defTabSz="913805" rtl="0" eaLnBrk="0" fontAlgn="base" hangingPunct="0">
        <a:lnSpc>
          <a:spcPts val="875"/>
        </a:lnSpc>
        <a:spcBef>
          <a:spcPts val="438"/>
        </a:spcBef>
        <a:spcAft>
          <a:spcPct val="0"/>
        </a:spcAft>
        <a:buClr>
          <a:srgbClr val="00B2EF"/>
        </a:buClr>
        <a:buFont typeface="Wingdings" panose="05000000000000000000" pitchFamily="2" charset="2"/>
        <a:buChar char="§"/>
        <a:defRPr sz="800" kern="1200">
          <a:solidFill>
            <a:srgbClr val="001934"/>
          </a:solidFill>
          <a:latin typeface="Lubalin Book for IBM"/>
          <a:ea typeface="ＭＳ Ｐゴシック" panose="020B0600070205080204" pitchFamily="34" charset="-128"/>
          <a:cs typeface="Lubalin Book for IBM"/>
        </a:defRPr>
      </a:lvl2pPr>
      <a:lvl3pPr marL="95250" indent="476250" algn="l" defTabSz="913805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defRPr sz="700" kern="1200">
          <a:solidFill>
            <a:srgbClr val="001934"/>
          </a:solidFill>
          <a:latin typeface="HelvNeue Roman for IBM"/>
          <a:ea typeface="ＭＳ Ｐゴシック" panose="020B0600070205080204" pitchFamily="34" charset="-128"/>
          <a:cs typeface="HelvNeue Roman for IBM"/>
        </a:defRPr>
      </a:lvl3pPr>
      <a:lvl4pPr marL="1599406" indent="-228203" algn="l" defTabSz="9138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HelvNeue Roman for IBM"/>
          <a:ea typeface="HelvNeue Roman for IBM"/>
          <a:cs typeface="HelvNeue Roman for IBM"/>
        </a:defRPr>
      </a:lvl4pPr>
      <a:lvl5pPr marL="2056805" indent="-228203" algn="l" defTabSz="9138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HelvNeue Roman for IBM"/>
          <a:ea typeface="HelvNeue Roman for IBM"/>
          <a:cs typeface="HelvNeue Roman for IBM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87711" y="1423789"/>
            <a:ext cx="427732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would be body copy…</a:t>
            </a:r>
          </a:p>
          <a:p>
            <a:pPr lvl="1"/>
            <a:r>
              <a:rPr lang="en-US" altLang="en-US" smtClean="0"/>
              <a:t>Second level (access by using Paragraph Indent on the Home Ribbon) 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7171" name="Title Placeholder 13"/>
          <p:cNvSpPr>
            <a:spLocks noGrp="1"/>
          </p:cNvSpPr>
          <p:nvPr>
            <p:ph type="title"/>
          </p:nvPr>
        </p:nvSpPr>
        <p:spPr bwMode="auto">
          <a:xfrm>
            <a:off x="1687711" y="714375"/>
            <a:ext cx="427732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is would be a title </a:t>
            </a:r>
          </a:p>
        </p:txBody>
      </p:sp>
      <p:pic>
        <p:nvPicPr>
          <p:cNvPr id="7172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71922911-C945-47CE-A7EB-7FC630442037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7174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85" r:id="rId1"/>
  </p:sldLayoutIdLst>
  <p:txStyles>
    <p:titleStyle>
      <a:lvl1pPr algn="l" defTabSz="456406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 kern="12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algn="l" defTabSz="456406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2pPr>
      <a:lvl3pPr algn="l" defTabSz="456406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3pPr>
      <a:lvl4pPr algn="l" defTabSz="456406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4pPr>
      <a:lvl5pPr algn="l" defTabSz="456406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5pPr>
      <a:lvl6pPr marL="285750" algn="l" defTabSz="456406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6pPr>
      <a:lvl7pPr marL="571500" algn="l" defTabSz="456406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7pPr>
      <a:lvl8pPr marL="857250" algn="l" defTabSz="456406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8pPr>
      <a:lvl9pPr marL="1143000" algn="l" defTabSz="456406" rtl="0" fontAlgn="base">
        <a:lnSpc>
          <a:spcPts val="2500"/>
        </a:lnSpc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9pPr>
    </p:titleStyle>
    <p:bodyStyle>
      <a:lvl1pPr marL="214313" indent="-214313" algn="l" defTabSz="456406" rtl="0" eaLnBrk="0" fontAlgn="base" hangingPunct="0">
        <a:lnSpc>
          <a:spcPts val="875"/>
        </a:lnSpc>
        <a:spcBef>
          <a:spcPts val="875"/>
        </a:spcBef>
        <a:spcAft>
          <a:spcPct val="0"/>
        </a:spcAft>
        <a:buFont typeface="Arial" panose="020B0604020202020204" pitchFamily="34" charset="0"/>
        <a:defRPr sz="800" kern="1200">
          <a:solidFill>
            <a:srgbClr val="001934"/>
          </a:solidFill>
          <a:latin typeface="HelvNeue Roman for IBM"/>
          <a:ea typeface="ＭＳ Ｐゴシック" panose="020B0600070205080204" pitchFamily="34" charset="-128"/>
          <a:cs typeface="HelvNeue Roman for IBM"/>
        </a:defRPr>
      </a:lvl1pPr>
      <a:lvl2pPr marL="95250" indent="-95250" algn="l" defTabSz="456406" rtl="0" eaLnBrk="0" fontAlgn="base" hangingPunct="0">
        <a:lnSpc>
          <a:spcPts val="875"/>
        </a:lnSpc>
        <a:spcBef>
          <a:spcPts val="438"/>
        </a:spcBef>
        <a:spcAft>
          <a:spcPct val="0"/>
        </a:spcAft>
        <a:buClr>
          <a:srgbClr val="00B2EF"/>
        </a:buClr>
        <a:buFont typeface="Wingdings" panose="05000000000000000000" pitchFamily="2" charset="2"/>
        <a:buChar char="§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2pPr>
      <a:lvl3pPr marL="190500" indent="-95250" algn="l" defTabSz="456406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3pPr>
      <a:lvl4pPr marL="1599406" indent="-228203" algn="l" defTabSz="45640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HelvNeue Roman for IBM"/>
          <a:cs typeface="HelvNeue Roman for IBM"/>
        </a:defRPr>
      </a:lvl4pPr>
      <a:lvl5pPr marL="2056805" indent="-228203" algn="l" defTabSz="45640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HelvNeue Roman for IBM"/>
          <a:cs typeface="HelvNeue Roman for IBM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87711" y="1524001"/>
            <a:ext cx="57626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would be body copy…</a:t>
            </a:r>
          </a:p>
          <a:p>
            <a:pPr lvl="1"/>
            <a:r>
              <a:rPr lang="en-US" altLang="en-US" smtClean="0"/>
              <a:t>Second level (access by using Paragraph Indent on the Home Ribbon) 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8195" name="Title Placeholder 13"/>
          <p:cNvSpPr>
            <a:spLocks noGrp="1"/>
          </p:cNvSpPr>
          <p:nvPr>
            <p:ph type="title"/>
          </p:nvPr>
        </p:nvSpPr>
        <p:spPr bwMode="auto">
          <a:xfrm>
            <a:off x="1687711" y="698500"/>
            <a:ext cx="57626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is would be a headline</a:t>
            </a:r>
          </a:p>
        </p:txBody>
      </p:sp>
      <p:pic>
        <p:nvPicPr>
          <p:cNvPr id="8196" name="Picture 6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7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82DACE92-F790-4F81-A04D-2C9248FB5BBD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8198" name="Picture 9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86" r:id="rId1"/>
    <p:sldLayoutId id="2147485987" r:id="rId2"/>
    <p:sldLayoutId id="2147485988" r:id="rId3"/>
    <p:sldLayoutId id="2147485989" r:id="rId4"/>
    <p:sldLayoutId id="2147485990" r:id="rId5"/>
    <p:sldLayoutId id="2147485991" r:id="rId6"/>
    <p:sldLayoutId id="2147485992" r:id="rId7"/>
    <p:sldLayoutId id="2147485993" r:id="rId8"/>
    <p:sldLayoutId id="2147485994" r:id="rId9"/>
    <p:sldLayoutId id="2147485995" r:id="rId10"/>
    <p:sldLayoutId id="2147485996" r:id="rId11"/>
    <p:sldLayoutId id="2147485997" r:id="rId12"/>
    <p:sldLayoutId id="2147485998" r:id="rId13"/>
    <p:sldLayoutId id="2147485999" r:id="rId14"/>
    <p:sldLayoutId id="2147486000" r:id="rId15"/>
    <p:sldLayoutId id="2147486001" r:id="rId16"/>
    <p:sldLayoutId id="2147486002" r:id="rId17"/>
    <p:sldLayoutId id="2147486003" r:id="rId18"/>
    <p:sldLayoutId id="2147486004" r:id="rId19"/>
    <p:sldLayoutId id="2147486005" r:id="rId20"/>
    <p:sldLayoutId id="2147486018" r:id="rId21"/>
    <p:sldLayoutId id="2147486006" r:id="rId22"/>
    <p:sldLayoutId id="2147486007" r:id="rId23"/>
    <p:sldLayoutId id="2147486008" r:id="rId24"/>
    <p:sldLayoutId id="2147486009" r:id="rId25"/>
    <p:sldLayoutId id="2147486010" r:id="rId26"/>
    <p:sldLayoutId id="2147486011" r:id="rId27"/>
    <p:sldLayoutId id="2147486012" r:id="rId28"/>
  </p:sldLayoutIdLst>
  <p:txStyles>
    <p:titleStyle>
      <a:lvl1pPr algn="l" defTabSz="456406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500" kern="12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algn="l" defTabSz="456406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5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2pPr>
      <a:lvl3pPr algn="l" defTabSz="456406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5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3pPr>
      <a:lvl4pPr algn="l" defTabSz="456406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5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4pPr>
      <a:lvl5pPr algn="l" defTabSz="456406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sz="25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5pPr>
      <a:lvl6pPr marL="285750" algn="l" defTabSz="456406" rtl="0" fontAlgn="base">
        <a:lnSpc>
          <a:spcPts val="2500"/>
        </a:lnSpc>
        <a:spcBef>
          <a:spcPct val="0"/>
        </a:spcBef>
        <a:spcAft>
          <a:spcPct val="0"/>
        </a:spcAft>
        <a:defRPr sz="2500">
          <a:solidFill>
            <a:srgbClr val="001934"/>
          </a:solidFill>
          <a:latin typeface="Lubalin Demi for IBM"/>
          <a:ea typeface="Lubalin Demi for IBM"/>
          <a:cs typeface="Lubalin Demi for IBM"/>
        </a:defRPr>
      </a:lvl6pPr>
      <a:lvl7pPr marL="571500" algn="l" defTabSz="456406" rtl="0" fontAlgn="base">
        <a:lnSpc>
          <a:spcPts val="2500"/>
        </a:lnSpc>
        <a:spcBef>
          <a:spcPct val="0"/>
        </a:spcBef>
        <a:spcAft>
          <a:spcPct val="0"/>
        </a:spcAft>
        <a:defRPr sz="2500">
          <a:solidFill>
            <a:srgbClr val="001934"/>
          </a:solidFill>
          <a:latin typeface="Lubalin Demi for IBM"/>
          <a:ea typeface="Lubalin Demi for IBM"/>
          <a:cs typeface="Lubalin Demi for IBM"/>
        </a:defRPr>
      </a:lvl7pPr>
      <a:lvl8pPr marL="857250" algn="l" defTabSz="456406" rtl="0" fontAlgn="base">
        <a:lnSpc>
          <a:spcPts val="2500"/>
        </a:lnSpc>
        <a:spcBef>
          <a:spcPct val="0"/>
        </a:spcBef>
        <a:spcAft>
          <a:spcPct val="0"/>
        </a:spcAft>
        <a:defRPr sz="2500">
          <a:solidFill>
            <a:srgbClr val="001934"/>
          </a:solidFill>
          <a:latin typeface="Lubalin Demi for IBM"/>
          <a:ea typeface="Lubalin Demi for IBM"/>
          <a:cs typeface="Lubalin Demi for IBM"/>
        </a:defRPr>
      </a:lvl8pPr>
      <a:lvl9pPr marL="1143000" algn="l" defTabSz="456406" rtl="0" fontAlgn="base">
        <a:lnSpc>
          <a:spcPts val="2500"/>
        </a:lnSpc>
        <a:spcBef>
          <a:spcPct val="0"/>
        </a:spcBef>
        <a:spcAft>
          <a:spcPct val="0"/>
        </a:spcAft>
        <a:defRPr sz="2500">
          <a:solidFill>
            <a:srgbClr val="001934"/>
          </a:solidFill>
          <a:latin typeface="Lubalin Demi for IBM"/>
          <a:ea typeface="Lubalin Demi for IBM"/>
          <a:cs typeface="Lubalin Demi for IBM"/>
        </a:defRPr>
      </a:lvl9pPr>
    </p:titleStyle>
    <p:bodyStyle>
      <a:lvl1pPr marL="214313" indent="-214313" algn="l" defTabSz="456406" rtl="0" eaLnBrk="0" fontAlgn="base" hangingPunct="0">
        <a:lnSpc>
          <a:spcPts val="875"/>
        </a:lnSpc>
        <a:spcBef>
          <a:spcPts val="875"/>
        </a:spcBef>
        <a:spcAft>
          <a:spcPct val="0"/>
        </a:spcAft>
        <a:buFont typeface="Arial" panose="020B0604020202020204" pitchFamily="34" charset="0"/>
        <a:defRPr sz="800" kern="1200">
          <a:solidFill>
            <a:srgbClr val="001934"/>
          </a:solidFill>
          <a:latin typeface="HelvNeue Roman for IBM"/>
          <a:ea typeface="ＭＳ Ｐゴシック" panose="020B0600070205080204" pitchFamily="34" charset="-128"/>
          <a:cs typeface="HelvNeue Roman for IBM"/>
        </a:defRPr>
      </a:lvl1pPr>
      <a:lvl2pPr marL="464344" indent="-559594" algn="l" defTabSz="456406" rtl="0" eaLnBrk="0" fontAlgn="base" hangingPunct="0">
        <a:lnSpc>
          <a:spcPts val="875"/>
        </a:lnSpc>
        <a:spcBef>
          <a:spcPts val="438"/>
        </a:spcBef>
        <a:spcAft>
          <a:spcPct val="0"/>
        </a:spcAft>
        <a:buClr>
          <a:srgbClr val="00B2EF"/>
        </a:buClr>
        <a:buFont typeface="Wingdings" panose="05000000000000000000" pitchFamily="2" charset="2"/>
        <a:buChar char="§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2pPr>
      <a:lvl3pPr marL="190500" indent="-95250" algn="l" defTabSz="456406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800" kern="1200">
          <a:solidFill>
            <a:srgbClr val="001934"/>
          </a:solidFill>
          <a:latin typeface="HelvNeue Roman for IBM"/>
          <a:ea typeface="HelvNeue Roman for IBM"/>
          <a:cs typeface="HelvNeue Roman for IBM"/>
        </a:defRPr>
      </a:lvl3pPr>
      <a:lvl4pPr marL="1599406" indent="-228203" algn="l" defTabSz="45640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HelvNeue Roman for IBM"/>
          <a:cs typeface="HelvNeue Roman for IBM"/>
        </a:defRPr>
      </a:lvl4pPr>
      <a:lvl5pPr marL="2056805" indent="-228203" algn="l" defTabSz="45640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HelvNeue Roman for IBM"/>
          <a:cs typeface="HelvNeue Roman for IBM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217290" y="1389063"/>
            <a:ext cx="574774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9352" y="2143125"/>
            <a:ext cx="2794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Bullet Header Text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pic>
        <p:nvPicPr>
          <p:cNvPr id="9220" name="Picture 12" descr="ix default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899" y="700485"/>
            <a:ext cx="2312789" cy="260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4563" y="4790283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TextBox 13"/>
          <p:cNvSpPr txBox="1">
            <a:spLocks/>
          </p:cNvSpPr>
          <p:nvPr userDrawn="1"/>
        </p:nvSpPr>
        <p:spPr bwMode="auto">
          <a:xfrm>
            <a:off x="217289" y="4689079"/>
            <a:ext cx="317500" cy="238125"/>
          </a:xfrm>
          <a:prstGeom prst="rect">
            <a:avLst/>
          </a:prstGeom>
          <a:solidFill>
            <a:srgbClr val="00B2EF"/>
          </a:solidFill>
          <a:ln>
            <a:noFill/>
          </a:ln>
          <a:extLst/>
        </p:spPr>
        <p:txBody>
          <a:bodyPr lIns="0" tIns="0" rIns="0" bIns="0" anchor="ctr" anchorCtr="1"/>
          <a:lstStyle>
            <a:lvl1pPr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3025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1A188950-CFC5-4858-A8CB-5973CA6DE2DC}" type="slidenum">
              <a:rPr lang="en-US" sz="900" smtClean="0">
                <a:solidFill>
                  <a:srgbClr val="FFFFFF"/>
                </a:solidFill>
                <a:latin typeface="Lubalin Demi for IBM"/>
                <a:ea typeface="Lubalin Demi for IBM"/>
                <a:cs typeface="Lubalin Demi for IBM"/>
              </a:rPr>
              <a:pPr algn="ctr" eaLnBrk="1" hangingPunct="1">
                <a:defRPr/>
              </a:pPr>
              <a:t>‹#›</a:t>
            </a:fld>
            <a:endParaRPr lang="en-US" sz="900" dirty="0" smtClean="0">
              <a:solidFill>
                <a:srgbClr val="FFFFFF"/>
              </a:solidFill>
              <a:latin typeface="Lubalin Demi for IBM"/>
              <a:ea typeface="Lubalin Demi for IBM"/>
              <a:cs typeface="Lubalin Demi for IBM"/>
            </a:endParaRPr>
          </a:p>
        </p:txBody>
      </p:sp>
      <p:pic>
        <p:nvPicPr>
          <p:cNvPr id="9223" name="Picture 1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0" y="4689078"/>
            <a:ext cx="433586" cy="26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877" r:id="rId1"/>
    <p:sldLayoutId id="2147485878" r:id="rId2"/>
  </p:sldLayoutIdLst>
  <p:txStyles>
    <p:titleStyle>
      <a:lvl1pPr algn="l" defTabSz="456406" rtl="0" eaLnBrk="0" fontAlgn="base" hangingPunct="0">
        <a:spcBef>
          <a:spcPct val="0"/>
        </a:spcBef>
        <a:spcAft>
          <a:spcPct val="0"/>
        </a:spcAft>
        <a:defRPr sz="2300" kern="12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2pPr>
      <a:lvl3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3pPr>
      <a:lvl4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4pPr>
      <a:lvl5pPr algn="l" defTabSz="456406" rtl="0" eaLnBrk="0" fontAlgn="base" hangingPunct="0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ＭＳ Ｐゴシック" panose="020B0600070205080204" pitchFamily="34" charset="-128"/>
          <a:cs typeface="Lubalin Demi for IBM"/>
        </a:defRPr>
      </a:lvl5pPr>
      <a:lvl6pPr marL="28575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6pPr>
      <a:lvl7pPr marL="57150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7pPr>
      <a:lvl8pPr marL="85725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8pPr>
      <a:lvl9pPr marL="1143000" algn="l" defTabSz="456406" rtl="0" fontAlgn="base">
        <a:spcBef>
          <a:spcPct val="0"/>
        </a:spcBef>
        <a:spcAft>
          <a:spcPct val="0"/>
        </a:spcAft>
        <a:defRPr sz="2300">
          <a:solidFill>
            <a:srgbClr val="001934"/>
          </a:solidFill>
          <a:latin typeface="Lubalin Demi for IBM"/>
          <a:ea typeface="Lubalin Demi for IBM"/>
          <a:cs typeface="Lubalin Demi for IBM"/>
        </a:defRPr>
      </a:lvl9pPr>
    </p:titleStyle>
    <p:bodyStyle>
      <a:lvl1pPr marL="95250" indent="-95250" algn="l" defTabSz="456406" rtl="0" eaLnBrk="0" fontAlgn="base" hangingPunct="0">
        <a:lnSpc>
          <a:spcPts val="875"/>
        </a:lnSpc>
        <a:spcBef>
          <a:spcPts val="875"/>
        </a:spcBef>
        <a:spcAft>
          <a:spcPct val="0"/>
        </a:spcAft>
        <a:buClr>
          <a:srgbClr val="00B2EF"/>
        </a:buClr>
        <a:buFont typeface="Wingdings" panose="05000000000000000000" pitchFamily="2" charset="2"/>
        <a:defRPr sz="800" kern="1200">
          <a:solidFill>
            <a:srgbClr val="00B2EF"/>
          </a:solidFill>
          <a:latin typeface="Lubalin Demi for IBM"/>
          <a:ea typeface="ＭＳ Ｐゴシック" panose="020B0600070205080204" pitchFamily="34" charset="-128"/>
          <a:cs typeface="Lubalin Demi for IBM"/>
        </a:defRPr>
      </a:lvl1pPr>
      <a:lvl2pPr marL="95250" indent="-95250" algn="l" defTabSz="456406" rtl="0" eaLnBrk="0" fontAlgn="base" hangingPunct="0">
        <a:lnSpc>
          <a:spcPts val="875"/>
        </a:lnSpc>
        <a:spcBef>
          <a:spcPts val="438"/>
        </a:spcBef>
        <a:spcAft>
          <a:spcPct val="0"/>
        </a:spcAft>
        <a:buClr>
          <a:srgbClr val="00B2EF"/>
        </a:buClr>
        <a:buSzPct val="100000"/>
        <a:buFont typeface="Wingdings" panose="05000000000000000000" pitchFamily="2" charset="2"/>
        <a:buChar char="§"/>
        <a:defRPr sz="800" kern="1200">
          <a:solidFill>
            <a:srgbClr val="001934"/>
          </a:solidFill>
          <a:latin typeface="Lubalin Book for IBM"/>
          <a:ea typeface="ＭＳ Ｐゴシック" panose="020B0600070205080204" pitchFamily="34" charset="-128"/>
          <a:cs typeface="Lubalin Book for IBM"/>
        </a:defRPr>
      </a:lvl2pPr>
      <a:lvl3pPr marL="95250" indent="476250" algn="l" defTabSz="456406" rtl="0" eaLnBrk="0" fontAlgn="base" hangingPunct="0">
        <a:lnSpc>
          <a:spcPts val="875"/>
        </a:lnSpc>
        <a:spcBef>
          <a:spcPct val="0"/>
        </a:spcBef>
        <a:spcAft>
          <a:spcPct val="0"/>
        </a:spcAft>
        <a:buFont typeface="Arial" panose="020B0604020202020204" pitchFamily="34" charset="0"/>
        <a:defRPr sz="700" kern="1200">
          <a:solidFill>
            <a:srgbClr val="001934"/>
          </a:solidFill>
          <a:latin typeface="HelvNeue Roman for IBM"/>
          <a:ea typeface="ＭＳ Ｐゴシック" panose="020B0600070205080204" pitchFamily="34" charset="-128"/>
          <a:cs typeface="HelvNeue Roman for IBM"/>
        </a:defRPr>
      </a:lvl3pPr>
      <a:lvl4pPr marL="1599406" indent="-228203" algn="l" defTabSz="45640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HelvNeue Roman for IBM"/>
          <a:cs typeface="HelvNeue Roman for IBM"/>
        </a:defRPr>
      </a:lvl4pPr>
      <a:lvl5pPr marL="2056805" indent="-228203" algn="l" defTabSz="45640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HelvNeue Roman for IBM"/>
          <a:cs typeface="HelvNeue Roman for IBM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ownaw@us.ibm.com" TargetMode="External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4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1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1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33.png"/><Relationship Id="rId7" Type="http://schemas.openxmlformats.org/officeDocument/2006/relationships/image" Target="../media/image149.png"/><Relationship Id="rId8" Type="http://schemas.openxmlformats.org/officeDocument/2006/relationships/image" Target="../media/image1.png"/><Relationship Id="rId9" Type="http://schemas.openxmlformats.org/officeDocument/2006/relationships/image" Target="../media/image15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15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48.png"/><Relationship Id="rId9" Type="http://schemas.openxmlformats.org/officeDocument/2006/relationships/image" Target="../media/image133.png"/><Relationship Id="rId10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15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6.png"/><Relationship Id="rId4" Type="http://schemas.openxmlformats.org/officeDocument/2006/relationships/image" Target="../media/image133.png"/><Relationship Id="rId5" Type="http://schemas.openxmlformats.org/officeDocument/2006/relationships/image" Target="../media/image149.png"/><Relationship Id="rId6" Type="http://schemas.openxmlformats.org/officeDocument/2006/relationships/image" Target="../media/image147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6.jpeg"/><Relationship Id="rId5" Type="http://schemas.microsoft.com/office/2007/relationships/hdphoto" Target="../media/hdphoto2.wdp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jpeg"/><Relationship Id="rId12" Type="http://schemas.openxmlformats.org/officeDocument/2006/relationships/image" Target="../media/image164.jpeg"/><Relationship Id="rId13" Type="http://schemas.openxmlformats.org/officeDocument/2006/relationships/image" Target="../media/image165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8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57.wmf"/><Relationship Id="rId6" Type="http://schemas.openxmlformats.org/officeDocument/2006/relationships/image" Target="../media/image158.jpeg"/><Relationship Id="rId7" Type="http://schemas.openxmlformats.org/officeDocument/2006/relationships/image" Target="../media/image159.jpe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33.png"/><Relationship Id="rId5" Type="http://schemas.openxmlformats.org/officeDocument/2006/relationships/image" Target="../media/image14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849438" y="3319453"/>
            <a:ext cx="7081243" cy="830796"/>
          </a:xfrm>
        </p:spPr>
        <p:txBody>
          <a:bodyPr/>
          <a:lstStyle/>
          <a:p>
            <a:pPr marL="0" lvl="1" indent="0" eaLnBrk="1" hangingPunct="1">
              <a:spcBef>
                <a:spcPts val="375"/>
              </a:spcBef>
            </a:pPr>
            <a:r>
              <a:rPr lang="en-US" altLang="en-US" sz="1500" dirty="0" smtClean="0">
                <a:latin typeface="HelvNeue Roman for IBM" panose="020B0604020202020204" pitchFamily="34" charset="0"/>
                <a:cs typeface="HelvNeue Roman for IBM" panose="020B0604020202020204" pitchFamily="34" charset="0"/>
              </a:rPr>
              <a:t>May 11, </a:t>
            </a:r>
            <a:r>
              <a:rPr lang="en-US" altLang="en-US" sz="1500" dirty="0">
                <a:latin typeface="HelvNeue Roman for IBM" panose="020B0604020202020204" pitchFamily="34" charset="0"/>
                <a:cs typeface="HelvNeue Roman for IBM" panose="020B0604020202020204" pitchFamily="34" charset="0"/>
              </a:rPr>
              <a:t>2015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697" y="3564806"/>
            <a:ext cx="1902498" cy="673261"/>
          </a:xfrm>
          <a:prstGeom prst="rect">
            <a:avLst/>
          </a:prstGeom>
          <a:noFill/>
        </p:spPr>
        <p:txBody>
          <a:bodyPr wrap="square" lIns="57150" tIns="28575" rIns="57150" bIns="28575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William A Brown</a:t>
            </a:r>
          </a:p>
          <a:p>
            <a:r>
              <a:rPr lang="en-US" sz="1000" dirty="0">
                <a:solidFill>
                  <a:schemeClr val="bg1"/>
                </a:solidFill>
                <a:hlinkClick r:id="rId3"/>
              </a:rPr>
              <a:t>brownaw@us.ibm.com</a:t>
            </a:r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349879" y="3917268"/>
            <a:ext cx="2598765" cy="691111"/>
            <a:chOff x="3718952" y="2349153"/>
            <a:chExt cx="6752846" cy="1696461"/>
          </a:xfrm>
        </p:grpSpPr>
        <p:pic>
          <p:nvPicPr>
            <p:cNvPr id="8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952" y="2796249"/>
              <a:ext cx="4453915" cy="1047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6144" y="2349153"/>
              <a:ext cx="2105654" cy="1696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431443" y="1295734"/>
            <a:ext cx="6944196" cy="1327067"/>
            <a:chOff x="1035849" y="2078398"/>
            <a:chExt cx="9202051" cy="1491725"/>
          </a:xfrm>
        </p:grpSpPr>
        <p:grpSp>
          <p:nvGrpSpPr>
            <p:cNvPr id="13" name="Group 12"/>
            <p:cNvGrpSpPr/>
            <p:nvPr/>
          </p:nvGrpSpPr>
          <p:grpSpPr>
            <a:xfrm>
              <a:off x="1035849" y="2078398"/>
              <a:ext cx="1998621" cy="1420810"/>
              <a:chOff x="2766430" y="1950064"/>
              <a:chExt cx="2450625" cy="187014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6430" y="1950064"/>
                <a:ext cx="1870142" cy="187014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94533" y="2746657"/>
                <a:ext cx="822522" cy="822522"/>
              </a:xfrm>
              <a:prstGeom prst="rect">
                <a:avLst/>
              </a:prstGeom>
            </p:spPr>
          </p:pic>
        </p:grpSp>
        <p:sp>
          <p:nvSpPr>
            <p:cNvPr id="14" name="Title 1"/>
            <p:cNvSpPr txBox="1">
              <a:spLocks/>
            </p:cNvSpPr>
            <p:nvPr/>
          </p:nvSpPr>
          <p:spPr bwMode="auto">
            <a:xfrm>
              <a:off x="3204933" y="2109336"/>
              <a:ext cx="7032967" cy="1460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800" b="1" kern="0" dirty="0">
                  <a:solidFill>
                    <a:srgbClr val="0070C0"/>
                  </a:solidFill>
                  <a:latin typeface="+mn-lt"/>
                  <a:ea typeface="Arial Unicode MS"/>
                  <a:cs typeface="Arial Unicode MS"/>
                </a:rPr>
                <a:t>Incubation Lab </a:t>
              </a:r>
              <a:endParaRPr lang="en-US" sz="28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endParaRPr>
            </a:p>
            <a:p>
              <a:pPr fontAlgn="auto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800" b="1" kern="0" dirty="0" smtClean="0">
                  <a:solidFill>
                    <a:srgbClr val="0070C0"/>
                  </a:solidFill>
                  <a:latin typeface="+mn-lt"/>
                  <a:ea typeface="Arial Unicode MS"/>
                  <a:cs typeface="Arial Unicode MS"/>
                </a:rPr>
                <a:t>&amp; </a:t>
              </a:r>
            </a:p>
            <a:p>
              <a:pPr fontAlgn="auto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800" b="1" kern="0" dirty="0" smtClean="0">
                  <a:solidFill>
                    <a:srgbClr val="0070C0"/>
                  </a:solidFill>
                  <a:latin typeface="+mn-lt"/>
                  <a:ea typeface="Arial Unicode MS"/>
                  <a:cs typeface="Arial Unicode MS"/>
                </a:rPr>
                <a:t>Development </a:t>
              </a:r>
              <a:r>
                <a:rPr lang="en-US" sz="2800" b="1" kern="0" dirty="0">
                  <a:solidFill>
                    <a:srgbClr val="0070C0"/>
                  </a:solidFill>
                  <a:latin typeface="+mn-lt"/>
                  <a:ea typeface="Arial Unicode MS"/>
                  <a:cs typeface="Arial Unicode MS"/>
                </a:rPr>
                <a:t>Factory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37" y="1061540"/>
            <a:ext cx="9031111" cy="3367924"/>
          </a:xfrm>
          <a:prstGeom prst="rect">
            <a:avLst/>
          </a:prstGeom>
        </p:spPr>
      </p:pic>
      <p:sp>
        <p:nvSpPr>
          <p:cNvPr id="62469" name="AutoShape 14"/>
          <p:cNvSpPr>
            <a:spLocks noChangeArrowheads="1"/>
          </p:cNvSpPr>
          <p:nvPr/>
        </p:nvSpPr>
        <p:spPr bwMode="auto">
          <a:xfrm>
            <a:off x="1828830" y="4203883"/>
            <a:ext cx="1463024" cy="479978"/>
          </a:xfrm>
          <a:prstGeom prst="wedgeRoundRectCallout">
            <a:avLst>
              <a:gd name="adj1" fmla="val -7681"/>
              <a:gd name="adj2" fmla="val -176569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 err="1">
                <a:solidFill>
                  <a:schemeClr val="bg1"/>
                </a:solidFill>
                <a:ea typeface="MS PGothic" charset="0"/>
                <a:cs typeface="MS PGothic" charset="0"/>
              </a:rPr>
              <a:t>Bluemix</a:t>
            </a: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 Public &amp; </a:t>
            </a:r>
            <a:r>
              <a:rPr lang="en-US" sz="1100" dirty="0" err="1">
                <a:solidFill>
                  <a:schemeClr val="bg1"/>
                </a:solidFill>
                <a:ea typeface="MS PGothic" charset="0"/>
                <a:cs typeface="MS PGothic" charset="0"/>
              </a:rPr>
              <a:t>Dev</a:t>
            </a: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/Ops Build and Deploy 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2471" name="AutoShape 14"/>
          <p:cNvSpPr>
            <a:spLocks noChangeArrowheads="1"/>
          </p:cNvSpPr>
          <p:nvPr/>
        </p:nvSpPr>
        <p:spPr bwMode="auto">
          <a:xfrm>
            <a:off x="3474732" y="4217312"/>
            <a:ext cx="1463024" cy="685683"/>
          </a:xfrm>
          <a:prstGeom prst="wedgeRoundRectCallout">
            <a:avLst>
              <a:gd name="adj1" fmla="val -20704"/>
              <a:gd name="adj2" fmla="val -211292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API Manager/Gateway Simulated APIs used for Isolation Testing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2472" name="AutoShape 14"/>
          <p:cNvSpPr>
            <a:spLocks noChangeArrowheads="1"/>
          </p:cNvSpPr>
          <p:nvPr/>
        </p:nvSpPr>
        <p:spPr bwMode="auto">
          <a:xfrm>
            <a:off x="3108978" y="593015"/>
            <a:ext cx="1188707" cy="342841"/>
          </a:xfrm>
          <a:prstGeom prst="wedgeRoundRectCallout">
            <a:avLst>
              <a:gd name="adj1" fmla="val -4793"/>
              <a:gd name="adj2" fmla="val 442275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API Manager/Gateway 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2473" name="AutoShape 14"/>
          <p:cNvSpPr>
            <a:spLocks noChangeArrowheads="1"/>
          </p:cNvSpPr>
          <p:nvPr/>
        </p:nvSpPr>
        <p:spPr bwMode="auto">
          <a:xfrm>
            <a:off x="22908" y="720330"/>
            <a:ext cx="1188707" cy="342841"/>
          </a:xfrm>
          <a:prstGeom prst="wedgeRoundRectCallout">
            <a:avLst>
              <a:gd name="adj1" fmla="val -7681"/>
              <a:gd name="adj2" fmla="val 292880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Scrum Teams Access Sandbox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2474" name="AutoShape 14"/>
          <p:cNvSpPr>
            <a:spLocks noChangeArrowheads="1"/>
          </p:cNvSpPr>
          <p:nvPr/>
        </p:nvSpPr>
        <p:spPr bwMode="auto">
          <a:xfrm>
            <a:off x="4389124" y="578240"/>
            <a:ext cx="1188707" cy="484930"/>
          </a:xfrm>
          <a:prstGeom prst="wedgeRoundRectCallout">
            <a:avLst>
              <a:gd name="adj1" fmla="val -21291"/>
              <a:gd name="adj2" fmla="val 318946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Carrier Grade Firewall/ Direct Link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2475" name="AutoShape 14"/>
          <p:cNvSpPr>
            <a:spLocks noChangeArrowheads="1"/>
          </p:cNvSpPr>
          <p:nvPr/>
        </p:nvSpPr>
        <p:spPr bwMode="auto">
          <a:xfrm>
            <a:off x="5852148" y="548909"/>
            <a:ext cx="1188707" cy="342841"/>
          </a:xfrm>
          <a:prstGeom prst="wedgeRoundRectCallout">
            <a:avLst>
              <a:gd name="adj1" fmla="val -77125"/>
              <a:gd name="adj2" fmla="val 237324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API Manager/</a:t>
            </a:r>
            <a:r>
              <a:rPr lang="en-US" sz="1100" dirty="0" err="1">
                <a:solidFill>
                  <a:schemeClr val="bg1"/>
                </a:solidFill>
                <a:ea typeface="MS PGothic" charset="0"/>
                <a:cs typeface="MS PGothic" charset="0"/>
              </a:rPr>
              <a:t>DataPower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2476" name="AutoShape 14"/>
          <p:cNvSpPr>
            <a:spLocks noChangeArrowheads="1"/>
          </p:cNvSpPr>
          <p:nvPr/>
        </p:nvSpPr>
        <p:spPr bwMode="auto">
          <a:xfrm>
            <a:off x="7589489" y="548909"/>
            <a:ext cx="1188707" cy="342841"/>
          </a:xfrm>
          <a:prstGeom prst="wedgeRoundRectCallout">
            <a:avLst>
              <a:gd name="adj1" fmla="val 36086"/>
              <a:gd name="adj2" fmla="val 267508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>
                <a:solidFill>
                  <a:schemeClr val="bg1"/>
                </a:solidFill>
                <a:ea typeface="MS PGothic" charset="0"/>
                <a:cs typeface="MS PGothic" charset="0"/>
              </a:rPr>
              <a:t>API Manager/DataPower</a:t>
            </a:r>
            <a:endParaRPr lang="en-US" sz="1100" b="1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2477" name="AutoShape 14"/>
          <p:cNvSpPr>
            <a:spLocks noChangeArrowheads="1"/>
          </p:cNvSpPr>
          <p:nvPr/>
        </p:nvSpPr>
        <p:spPr bwMode="auto">
          <a:xfrm>
            <a:off x="4114804" y="3737333"/>
            <a:ext cx="1584294" cy="411410"/>
          </a:xfrm>
          <a:prstGeom prst="wedgeRoundRectCallout">
            <a:avLst>
              <a:gd name="adj1" fmla="val 53829"/>
              <a:gd name="adj2" fmla="val -429347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 err="1">
                <a:solidFill>
                  <a:schemeClr val="bg1"/>
                </a:solidFill>
                <a:ea typeface="MS PGothic" charset="0"/>
                <a:cs typeface="MS PGothic" charset="0"/>
              </a:rPr>
              <a:t>Bluemix</a:t>
            </a: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 Local – </a:t>
            </a:r>
            <a:r>
              <a:rPr lang="en-US" sz="1100" dirty="0" err="1">
                <a:solidFill>
                  <a:schemeClr val="bg1"/>
                </a:solidFill>
                <a:ea typeface="MS PGothic" charset="0"/>
                <a:cs typeface="MS PGothic" charset="0"/>
              </a:rPr>
              <a:t>Bluemix</a:t>
            </a: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 &amp; Micro Services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2478" name="AutoShape 14"/>
          <p:cNvSpPr>
            <a:spLocks noChangeArrowheads="1"/>
          </p:cNvSpPr>
          <p:nvPr/>
        </p:nvSpPr>
        <p:spPr bwMode="auto">
          <a:xfrm>
            <a:off x="6035026" y="4429464"/>
            <a:ext cx="1188707" cy="449937"/>
          </a:xfrm>
          <a:prstGeom prst="wedgeRoundRectCallout">
            <a:avLst>
              <a:gd name="adj1" fmla="val -29009"/>
              <a:gd name="adj2" fmla="val -285438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Services/ESB/Host Systems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2479" name="AutoShape 14"/>
          <p:cNvSpPr>
            <a:spLocks noChangeArrowheads="1"/>
          </p:cNvSpPr>
          <p:nvPr/>
        </p:nvSpPr>
        <p:spPr bwMode="auto">
          <a:xfrm>
            <a:off x="7772367" y="4148743"/>
            <a:ext cx="1188707" cy="449937"/>
          </a:xfrm>
          <a:prstGeom prst="wedgeRoundRectCallout">
            <a:avLst>
              <a:gd name="adj1" fmla="val -25843"/>
              <a:gd name="adj2" fmla="val -233167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Services/ESB/Host Systems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82564" y="98418"/>
            <a:ext cx="8961437" cy="479823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b="1" dirty="0">
                <a:solidFill>
                  <a:srgbClr val="4F81BD"/>
                </a:solidFill>
                <a:cs typeface="+mj-cs"/>
              </a:rPr>
              <a:t>Environment for </a:t>
            </a:r>
            <a:r>
              <a:rPr lang="en-US" sz="2000" b="1" i="1" dirty="0">
                <a:solidFill>
                  <a:srgbClr val="4F81BD"/>
                </a:solidFill>
                <a:cs typeface="+mj-cs"/>
              </a:rPr>
              <a:t>“</a:t>
            </a:r>
            <a:r>
              <a:rPr lang="en-US" sz="2000" b="1" i="1" kern="0" dirty="0">
                <a:solidFill>
                  <a:srgbClr val="4F81BD"/>
                </a:solidFill>
                <a:ea typeface="Arial Unicode MS"/>
                <a:cs typeface="Arial Unicode MS"/>
              </a:rPr>
              <a:t>Incubation Lab &amp; Development Factory</a:t>
            </a:r>
            <a:r>
              <a:rPr lang="en-US" sz="2000" b="1" i="1" dirty="0">
                <a:solidFill>
                  <a:srgbClr val="4F81BD"/>
                </a:solidFill>
                <a:cs typeface="+mj-cs"/>
              </a:rPr>
              <a:t>”</a:t>
            </a:r>
            <a:br>
              <a:rPr lang="en-US" sz="2000" b="1" i="1" dirty="0">
                <a:solidFill>
                  <a:srgbClr val="4F81BD"/>
                </a:solidFill>
                <a:cs typeface="+mj-cs"/>
              </a:rPr>
            </a:b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The Technology</a:t>
            </a:r>
            <a:endParaRPr lang="en-US" b="1" dirty="0" smtClean="0">
              <a:solidFill>
                <a:srgbClr val="4F81BD"/>
              </a:solidFill>
              <a:cs typeface="+mj-cs"/>
            </a:endParaRPr>
          </a:p>
        </p:txBody>
      </p: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548057" y="4654433"/>
            <a:ext cx="1645902" cy="342841"/>
          </a:xfrm>
          <a:prstGeom prst="wedgeRoundRectCallout">
            <a:avLst>
              <a:gd name="adj1" fmla="val 16091"/>
              <a:gd name="adj2" fmla="val -742249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BIAN/Banking Models (IFW) services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2470" name="AutoShape 14"/>
          <p:cNvSpPr>
            <a:spLocks noChangeArrowheads="1"/>
          </p:cNvSpPr>
          <p:nvPr/>
        </p:nvSpPr>
        <p:spPr bwMode="auto">
          <a:xfrm>
            <a:off x="35552" y="4213213"/>
            <a:ext cx="1645902" cy="342841"/>
          </a:xfrm>
          <a:prstGeom prst="wedgeRoundRectCallout">
            <a:avLst>
              <a:gd name="adj1" fmla="val -22245"/>
              <a:gd name="adj2" fmla="val -249583"/>
              <a:gd name="adj3" fmla="val 16667"/>
            </a:avLst>
          </a:prstGeom>
          <a:solidFill>
            <a:srgbClr val="C1C8FD">
              <a:alpha val="6392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81639" tIns="40819" rIns="81639" bIns="40819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Product Owners Constant Interaction 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1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912"/>
            <a:ext cx="9144000" cy="407352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82564" y="98418"/>
            <a:ext cx="8961437" cy="47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3805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 kern="1200">
                <a:solidFill>
                  <a:srgbClr val="001934"/>
                </a:solidFill>
                <a:latin typeface="Lubalin Demi for IBM"/>
                <a:ea typeface="ＭＳ Ｐゴシック" panose="020B0600070205080204" pitchFamily="34" charset="-128"/>
                <a:cs typeface="Lubalin Demi for IBM"/>
              </a:defRPr>
            </a:lvl1pPr>
            <a:lvl2pPr algn="l" defTabSz="913805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rgbClr val="001934"/>
                </a:solidFill>
                <a:latin typeface="Lubalin Demi for IBM"/>
                <a:ea typeface="ＭＳ Ｐゴシック" panose="020B0600070205080204" pitchFamily="34" charset="-128"/>
                <a:cs typeface="Lubalin Demi for IBM"/>
              </a:defRPr>
            </a:lvl2pPr>
            <a:lvl3pPr algn="l" defTabSz="913805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rgbClr val="001934"/>
                </a:solidFill>
                <a:latin typeface="Lubalin Demi for IBM"/>
                <a:ea typeface="ＭＳ Ｐゴシック" panose="020B0600070205080204" pitchFamily="34" charset="-128"/>
                <a:cs typeface="Lubalin Demi for IBM"/>
              </a:defRPr>
            </a:lvl3pPr>
            <a:lvl4pPr algn="l" defTabSz="913805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rgbClr val="001934"/>
                </a:solidFill>
                <a:latin typeface="Lubalin Demi for IBM"/>
                <a:ea typeface="ＭＳ Ｐゴシック" panose="020B0600070205080204" pitchFamily="34" charset="-128"/>
                <a:cs typeface="Lubalin Demi for IBM"/>
              </a:defRPr>
            </a:lvl4pPr>
            <a:lvl5pPr algn="l" defTabSz="913805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rgbClr val="001934"/>
                </a:solidFill>
                <a:latin typeface="Lubalin Demi for IBM"/>
                <a:ea typeface="ＭＳ Ｐゴシック" panose="020B0600070205080204" pitchFamily="34" charset="-128"/>
                <a:cs typeface="Lubalin Demi for IBM"/>
              </a:defRPr>
            </a:lvl5pPr>
            <a:lvl6pPr marL="285750" algn="l" defTabSz="913805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rgbClr val="001934"/>
                </a:solidFill>
                <a:latin typeface="Lubalin Demi for IBM"/>
                <a:ea typeface="Lubalin Demi for IBM"/>
                <a:cs typeface="Lubalin Demi for IBM"/>
              </a:defRPr>
            </a:lvl6pPr>
            <a:lvl7pPr marL="571500" algn="l" defTabSz="913805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rgbClr val="001934"/>
                </a:solidFill>
                <a:latin typeface="Lubalin Demi for IBM"/>
                <a:ea typeface="Lubalin Demi for IBM"/>
                <a:cs typeface="Lubalin Demi for IBM"/>
              </a:defRPr>
            </a:lvl7pPr>
            <a:lvl8pPr marL="857250" algn="l" defTabSz="913805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rgbClr val="001934"/>
                </a:solidFill>
                <a:latin typeface="Lubalin Demi for IBM"/>
                <a:ea typeface="Lubalin Demi for IBM"/>
                <a:cs typeface="Lubalin Demi for IBM"/>
              </a:defRPr>
            </a:lvl8pPr>
            <a:lvl9pPr marL="1143000" algn="l" defTabSz="913805" rtl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rgbClr val="001934"/>
                </a:solidFill>
                <a:latin typeface="Lubalin Demi for IBM"/>
                <a:ea typeface="Lubalin Demi for IBM"/>
                <a:cs typeface="Lubalin Demi for IBM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rgbClr val="4F81BD"/>
                </a:solidFill>
                <a:cs typeface="+mj-cs"/>
              </a:rPr>
              <a:t>Environment for </a:t>
            </a:r>
            <a:r>
              <a:rPr lang="en-US" sz="2000" b="1" i="1" smtClean="0">
                <a:solidFill>
                  <a:srgbClr val="4F81BD"/>
                </a:solidFill>
                <a:cs typeface="+mj-cs"/>
              </a:rPr>
              <a:t>“</a:t>
            </a:r>
            <a:r>
              <a:rPr lang="en-US" sz="2000" b="1" i="1" kern="0" smtClean="0">
                <a:solidFill>
                  <a:srgbClr val="4F81BD"/>
                </a:solidFill>
                <a:ea typeface="Arial Unicode MS"/>
                <a:cs typeface="Arial Unicode MS"/>
              </a:rPr>
              <a:t>Incubation Lab &amp; Development Factory</a:t>
            </a:r>
            <a:r>
              <a:rPr lang="en-US" sz="2000" b="1" i="1" smtClean="0">
                <a:solidFill>
                  <a:srgbClr val="4F81BD"/>
                </a:solidFill>
                <a:cs typeface="+mj-cs"/>
              </a:rPr>
              <a:t>”</a:t>
            </a:r>
            <a:br>
              <a:rPr lang="en-US" sz="2000" b="1" i="1" smtClean="0">
                <a:solidFill>
                  <a:srgbClr val="4F81BD"/>
                </a:solidFill>
                <a:cs typeface="+mj-cs"/>
              </a:rPr>
            </a:br>
            <a:r>
              <a:rPr lang="en-US" b="1" i="1" smtClean="0">
                <a:solidFill>
                  <a:schemeClr val="accent6">
                    <a:lumMod val="75000"/>
                  </a:schemeClr>
                </a:solidFill>
              </a:rPr>
              <a:t>The Technology</a:t>
            </a:r>
            <a:endParaRPr lang="en-US" b="1" dirty="0" smtClean="0">
              <a:solidFill>
                <a:srgbClr val="4F81BD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132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 bwMode="auto">
          <a:xfrm>
            <a:off x="32556" y="-42958"/>
            <a:ext cx="7026909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ea typeface="Arial Unicode MS"/>
                <a:cs typeface="Arial Unicode MS"/>
              </a:rPr>
              <a:t>IBMs Delivery Approach for Lab &amp; Development Factory </a:t>
            </a: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b="1" i="1" dirty="0" smtClean="0">
                <a:solidFill>
                  <a:srgbClr val="F79646">
                    <a:lumMod val="75000"/>
                  </a:srgbClr>
                </a:solidFill>
              </a:rPr>
              <a:t>The </a:t>
            </a:r>
            <a:r>
              <a:rPr lang="en-US" b="1" i="1" dirty="0">
                <a:solidFill>
                  <a:srgbClr val="F79646">
                    <a:lumMod val="75000"/>
                  </a:srgbClr>
                </a:solidFill>
              </a:rPr>
              <a:t>Process</a:t>
            </a:r>
            <a:endParaRPr lang="en-US" sz="2300" b="1" kern="0" dirty="0">
              <a:solidFill>
                <a:srgbClr val="0070C0"/>
              </a:solidFill>
              <a:latin typeface="Calibri"/>
              <a:ea typeface="Arial Unicode MS"/>
              <a:cs typeface="Arial Unicode MS"/>
            </a:endParaRP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n-US" sz="2300" b="1" kern="0" dirty="0">
              <a:solidFill>
                <a:srgbClr val="0070C0"/>
              </a:solidFill>
              <a:latin typeface="+mn-lt"/>
              <a:ea typeface="Arial Unicode MS"/>
              <a:cs typeface="Arial Unicode MS"/>
            </a:endParaRPr>
          </a:p>
        </p:txBody>
      </p:sp>
      <p:grpSp>
        <p:nvGrpSpPr>
          <p:cNvPr id="32" name="Group 7"/>
          <p:cNvGrpSpPr>
            <a:grpSpLocks/>
          </p:cNvGrpSpPr>
          <p:nvPr/>
        </p:nvGrpSpPr>
        <p:grpSpPr bwMode="auto">
          <a:xfrm>
            <a:off x="294088" y="714518"/>
            <a:ext cx="375047" cy="373063"/>
            <a:chOff x="572957" y="1607348"/>
            <a:chExt cx="599440" cy="597843"/>
          </a:xfrm>
        </p:grpSpPr>
        <p:sp>
          <p:nvSpPr>
            <p:cNvPr id="33" name="Oval 1"/>
            <p:cNvSpPr>
              <a:spLocks noChangeAspect="1"/>
            </p:cNvSpPr>
            <p:nvPr/>
          </p:nvSpPr>
          <p:spPr bwMode="auto">
            <a:xfrm>
              <a:off x="650240" y="1677670"/>
              <a:ext cx="457200" cy="457200"/>
            </a:xfrm>
            <a:prstGeom prst="ellipse">
              <a:avLst/>
            </a:prstGeom>
            <a:solidFill>
              <a:srgbClr val="00B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100" b="1" dirty="0"/>
                <a:t>1</a:t>
              </a: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 bwMode="auto">
            <a:xfrm>
              <a:off x="572957" y="1607348"/>
              <a:ext cx="599440" cy="597843"/>
            </a:xfrm>
            <a:prstGeom prst="ellipse">
              <a:avLst/>
            </a:prstGeom>
            <a:noFill/>
            <a:ln w="25400" cap="flat" cmpd="sng" algn="ctr">
              <a:solidFill>
                <a:schemeClr val="tx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500" dirty="0">
                <a:solidFill>
                  <a:srgbClr val="001934"/>
                </a:solidFill>
                <a:ea typeface="+mn-ea"/>
                <a:cs typeface="Arial" charset="0"/>
              </a:endParaRPr>
            </a:p>
          </p:txBody>
        </p:sp>
      </p:grpSp>
      <p:sp>
        <p:nvSpPr>
          <p:cNvPr id="35" name="Rounded Rectangle 8"/>
          <p:cNvSpPr>
            <a:spLocks noChangeArrowheads="1"/>
          </p:cNvSpPr>
          <p:nvPr/>
        </p:nvSpPr>
        <p:spPr bwMode="auto">
          <a:xfrm>
            <a:off x="763978" y="573151"/>
            <a:ext cx="5962621" cy="158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7150" tIns="28575" rIns="57150" bIns="28575"/>
          <a:lstStyle/>
          <a:p>
            <a:pPr algn="l">
              <a:spcBef>
                <a:spcPct val="5000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0090"/>
                </a:solidFill>
                <a:latin typeface="Arial"/>
                <a:ea typeface="MS PGothic" charset="0"/>
                <a:cs typeface="Arial"/>
              </a:rPr>
              <a:t>Discover</a:t>
            </a:r>
            <a:r>
              <a:rPr lang="en-US" altLang="zh-CN" dirty="0">
                <a:solidFill>
                  <a:srgbClr val="001934"/>
                </a:solidFill>
                <a:latin typeface="Arial"/>
                <a:ea typeface="MS PGothic" charset="0"/>
                <a:cs typeface="Arial"/>
              </a:rPr>
              <a:t> -- Discovery, Alignment, Prioritization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Lab &amp; Factory Initiative Mission, Environment, and Organizational Operating Model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 your operational framework – organization, process, technology using BIAN/Banking Models(IFW) to identify and prioritize “Hot” business functional areas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“Hot” Focus Areas and Align with Business Objectives, Prioritize for Market need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Actionable, Prioritized Roadmap from Business Functional Areas</a:t>
            </a:r>
          </a:p>
        </p:txBody>
      </p:sp>
      <p:grpSp>
        <p:nvGrpSpPr>
          <p:cNvPr id="36" name="Group 8"/>
          <p:cNvGrpSpPr>
            <a:grpSpLocks/>
          </p:cNvGrpSpPr>
          <p:nvPr/>
        </p:nvGrpSpPr>
        <p:grpSpPr bwMode="auto">
          <a:xfrm>
            <a:off x="294088" y="2115761"/>
            <a:ext cx="375047" cy="373063"/>
            <a:chOff x="565337" y="3302798"/>
            <a:chExt cx="599440" cy="597843"/>
          </a:xfrm>
        </p:grpSpPr>
        <p:sp>
          <p:nvSpPr>
            <p:cNvPr id="37" name="Oval 12"/>
            <p:cNvSpPr>
              <a:spLocks noChangeAspect="1"/>
            </p:cNvSpPr>
            <p:nvPr/>
          </p:nvSpPr>
          <p:spPr bwMode="auto">
            <a:xfrm>
              <a:off x="642620" y="3373120"/>
              <a:ext cx="457200" cy="457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 bwMode="auto">
            <a:xfrm>
              <a:off x="565337" y="3302798"/>
              <a:ext cx="599440" cy="597843"/>
            </a:xfrm>
            <a:prstGeom prst="ellipse">
              <a:avLst/>
            </a:prstGeom>
            <a:noFill/>
            <a:ln w="25400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500" dirty="0">
                <a:solidFill>
                  <a:srgbClr val="001934"/>
                </a:solidFill>
                <a:ea typeface="+mn-ea"/>
                <a:cs typeface="Arial" charset="0"/>
              </a:endParaRPr>
            </a:p>
          </p:txBody>
        </p:sp>
      </p:grpSp>
      <p:sp>
        <p:nvSpPr>
          <p:cNvPr id="39" name="Rounded Rectangle 8"/>
          <p:cNvSpPr>
            <a:spLocks noChangeArrowheads="1"/>
          </p:cNvSpPr>
          <p:nvPr/>
        </p:nvSpPr>
        <p:spPr bwMode="auto">
          <a:xfrm>
            <a:off x="761515" y="2267693"/>
            <a:ext cx="4618633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7150" tIns="28575" rIns="57150" bIns="28575"/>
          <a:lstStyle>
            <a:lvl1pPr marL="228600" indent="-228600" defTabSz="4572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spcBef>
                <a:spcPct val="50000"/>
              </a:spcBef>
              <a:buClr>
                <a:srgbClr val="000000"/>
              </a:buClr>
              <a:buNone/>
              <a:defRPr/>
            </a:pPr>
            <a:r>
              <a:rPr lang="en-US" altLang="zh-CN" sz="1800" b="1" dirty="0">
                <a:solidFill>
                  <a:srgbClr val="000090"/>
                </a:solidFill>
                <a:latin typeface="Arial" charset="0"/>
                <a:ea typeface="MS PGothic" charset="0"/>
                <a:cs typeface="MS PGothic" charset="0"/>
              </a:rPr>
              <a:t>Exploit</a:t>
            </a:r>
            <a:r>
              <a:rPr lang="en-US" altLang="zh-CN" sz="1800" dirty="0">
                <a:solidFill>
                  <a:srgbClr val="001934"/>
                </a:solidFill>
                <a:latin typeface="Arial" charset="0"/>
                <a:ea typeface="MS PGothic" charset="0"/>
                <a:cs typeface="MS PGothic" charset="0"/>
              </a:rPr>
              <a:t> -- Design, Develop, Release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Design, Develop Release product in set sprints</a:t>
            </a:r>
            <a:endParaRPr lang="en-US" altLang="zh-CN" sz="1100" dirty="0">
              <a:solidFill>
                <a:srgbClr val="001934"/>
              </a:solidFill>
            </a:endParaRP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Incorporate continuous feedback from Product Owner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Improve product and ready for Test Market release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endParaRPr lang="en-US" altLang="zh-CN" sz="1100" dirty="0">
              <a:solidFill>
                <a:srgbClr val="001934"/>
              </a:solidFill>
              <a:ea typeface="MS PGothic" panose="020B0600070205080204" pitchFamily="34" charset="-128"/>
            </a:endParaRPr>
          </a:p>
        </p:txBody>
      </p:sp>
      <p:grpSp>
        <p:nvGrpSpPr>
          <p:cNvPr id="40" name="Group 9"/>
          <p:cNvGrpSpPr>
            <a:grpSpLocks/>
          </p:cNvGrpSpPr>
          <p:nvPr/>
        </p:nvGrpSpPr>
        <p:grpSpPr bwMode="auto">
          <a:xfrm>
            <a:off x="302075" y="3742911"/>
            <a:ext cx="375047" cy="374055"/>
            <a:chOff x="557717" y="5089688"/>
            <a:chExt cx="599440" cy="597843"/>
          </a:xfrm>
        </p:grpSpPr>
        <p:sp>
          <p:nvSpPr>
            <p:cNvPr id="41" name="Oval 21"/>
            <p:cNvSpPr>
              <a:spLocks noChangeAspect="1"/>
            </p:cNvSpPr>
            <p:nvPr/>
          </p:nvSpPr>
          <p:spPr bwMode="auto">
            <a:xfrm>
              <a:off x="635000" y="5160010"/>
              <a:ext cx="457200" cy="457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 bwMode="auto">
            <a:xfrm>
              <a:off x="557717" y="5089688"/>
              <a:ext cx="599440" cy="597843"/>
            </a:xfrm>
            <a:prstGeom prst="ellipse">
              <a:avLst/>
            </a:prstGeom>
            <a:noFill/>
            <a:ln w="25400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500" dirty="0">
                <a:solidFill>
                  <a:srgbClr val="001934"/>
                </a:solidFill>
                <a:ea typeface="+mn-ea"/>
                <a:cs typeface="Arial" charset="0"/>
              </a:endParaRPr>
            </a:p>
          </p:txBody>
        </p:sp>
      </p:grpSp>
      <p:sp>
        <p:nvSpPr>
          <p:cNvPr id="43" name="Rounded Rectangle 8"/>
          <p:cNvSpPr>
            <a:spLocks noChangeArrowheads="1"/>
          </p:cNvSpPr>
          <p:nvPr/>
        </p:nvSpPr>
        <p:spPr bwMode="auto">
          <a:xfrm>
            <a:off x="744880" y="3733980"/>
            <a:ext cx="5005680" cy="114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7150" tIns="28575" rIns="57150" bIns="28575"/>
          <a:lstStyle>
            <a:lvl1pPr marL="228600" indent="-228600" defTabSz="4572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50000"/>
              </a:spcBef>
              <a:buClr>
                <a:srgbClr val="000000"/>
              </a:buClr>
              <a:buNone/>
              <a:defRPr/>
            </a:pPr>
            <a:r>
              <a:rPr lang="en-US" altLang="zh-CN" sz="1800" b="1" dirty="0" smtClean="0">
                <a:solidFill>
                  <a:srgbClr val="000090"/>
                </a:solidFill>
                <a:latin typeface="Arial" charset="0"/>
                <a:ea typeface="MS PGothic" charset="0"/>
                <a:cs typeface="MS PGothic" charset="0"/>
              </a:rPr>
              <a:t>Improve</a:t>
            </a:r>
            <a:r>
              <a:rPr lang="en-US" altLang="zh-CN" sz="1800" dirty="0" smtClean="0">
                <a:solidFill>
                  <a:srgbClr val="001934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en-US" altLang="zh-CN" sz="1800" dirty="0">
                <a:solidFill>
                  <a:srgbClr val="001934"/>
                </a:solidFill>
                <a:latin typeface="Arial" charset="0"/>
                <a:ea typeface="MS PGothic" charset="0"/>
                <a:cs typeface="MS PGothic" charset="0"/>
              </a:rPr>
              <a:t>-- Monitor, Feedback, Improve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Monitor and Collect Feedback from Test Market Users 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Analyze Feedback and validate product target 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Incorporate Leanings to Improve, Iterate process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endParaRPr lang="en-US" altLang="zh-CN" sz="1100" dirty="0">
              <a:solidFill>
                <a:srgbClr val="001934"/>
              </a:solidFill>
              <a:ea typeface="MS PGothic" panose="020B0600070205080204" pitchFamily="34" charset="-128"/>
            </a:endParaRPr>
          </a:p>
        </p:txBody>
      </p:sp>
      <p:cxnSp>
        <p:nvCxnSpPr>
          <p:cNvPr id="44" name="Straight Connector 6"/>
          <p:cNvCxnSpPr>
            <a:cxnSpLocks noChangeShapeType="1"/>
          </p:cNvCxnSpPr>
          <p:nvPr/>
        </p:nvCxnSpPr>
        <p:spPr bwMode="auto">
          <a:xfrm>
            <a:off x="824956" y="2184960"/>
            <a:ext cx="3808016" cy="0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Connector 26"/>
          <p:cNvCxnSpPr>
            <a:cxnSpLocks noChangeShapeType="1"/>
          </p:cNvCxnSpPr>
          <p:nvPr/>
        </p:nvCxnSpPr>
        <p:spPr bwMode="auto">
          <a:xfrm>
            <a:off x="717288" y="3641708"/>
            <a:ext cx="3808016" cy="0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Title 1"/>
          <p:cNvSpPr txBox="1">
            <a:spLocks/>
          </p:cNvSpPr>
          <p:nvPr/>
        </p:nvSpPr>
        <p:spPr bwMode="auto">
          <a:xfrm>
            <a:off x="7150904" y="2384188"/>
            <a:ext cx="2084536" cy="137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ea typeface="Arial Unicode MS"/>
                <a:cs typeface="Arial Unicode MS"/>
              </a:rPr>
              <a:t>Incubation Lab &amp; Development Factory </a:t>
            </a: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in Operation</a:t>
            </a:r>
          </a:p>
        </p:txBody>
      </p:sp>
      <p:sp>
        <p:nvSpPr>
          <p:cNvPr id="2" name="Right Brace 1"/>
          <p:cNvSpPr/>
          <p:nvPr/>
        </p:nvSpPr>
        <p:spPr>
          <a:xfrm>
            <a:off x="6485174" y="1241866"/>
            <a:ext cx="665730" cy="3277501"/>
          </a:xfrm>
          <a:prstGeom prst="rightBrac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57150" tIns="28575" rIns="57150" bIns="2857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0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 bwMode="auto">
          <a:xfrm>
            <a:off x="-26389" y="111857"/>
            <a:ext cx="7400473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The Incubation Lab &amp; Development Factory Project Implementation </a:t>
            </a:r>
            <a:r>
              <a:rPr lang="en-US" b="1" i="1" dirty="0">
                <a:solidFill>
                  <a:srgbClr val="F79646">
                    <a:lumMod val="75000"/>
                  </a:srgbClr>
                </a:solidFill>
              </a:rPr>
              <a:t>The Process</a:t>
            </a:r>
            <a:r>
              <a:rPr lang="en-US" sz="2300" b="1" kern="0" dirty="0">
                <a:solidFill>
                  <a:srgbClr val="0070C0"/>
                </a:solidFill>
                <a:latin typeface="Calibri"/>
                <a:ea typeface="Arial Unicode MS"/>
                <a:cs typeface="Arial Unicode MS"/>
              </a:rPr>
              <a:t> </a:t>
            </a: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n-US" sz="2300" b="1" kern="0" dirty="0">
              <a:solidFill>
                <a:srgbClr val="0070C0"/>
              </a:solidFill>
              <a:latin typeface="+mn-lt"/>
              <a:ea typeface="Arial Unicode MS"/>
              <a:cs typeface="Arial Unicode M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" y="2625169"/>
            <a:ext cx="1298469" cy="1098308"/>
            <a:chOff x="2766430" y="1950064"/>
            <a:chExt cx="2450625" cy="18701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430" y="1950064"/>
              <a:ext cx="1870142" cy="187014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4533" y="2746657"/>
              <a:ext cx="822522" cy="822522"/>
            </a:xfrm>
            <a:prstGeom prst="rect">
              <a:avLst/>
            </a:prstGeom>
          </p:spPr>
        </p:pic>
      </p:grpSp>
      <p:grpSp>
        <p:nvGrpSpPr>
          <p:cNvPr id="60" name="Group 7"/>
          <p:cNvGrpSpPr>
            <a:grpSpLocks/>
          </p:cNvGrpSpPr>
          <p:nvPr/>
        </p:nvGrpSpPr>
        <p:grpSpPr bwMode="auto">
          <a:xfrm>
            <a:off x="928974" y="925887"/>
            <a:ext cx="375047" cy="373063"/>
            <a:chOff x="572957" y="1607348"/>
            <a:chExt cx="599440" cy="597843"/>
          </a:xfrm>
        </p:grpSpPr>
        <p:sp>
          <p:nvSpPr>
            <p:cNvPr id="61" name="Oval 1"/>
            <p:cNvSpPr>
              <a:spLocks noChangeAspect="1"/>
            </p:cNvSpPr>
            <p:nvPr/>
          </p:nvSpPr>
          <p:spPr bwMode="auto">
            <a:xfrm>
              <a:off x="650240" y="1677670"/>
              <a:ext cx="457200" cy="457200"/>
            </a:xfrm>
            <a:prstGeom prst="ellipse">
              <a:avLst/>
            </a:prstGeom>
            <a:solidFill>
              <a:srgbClr val="00B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100" b="1" dirty="0"/>
                <a:t>1</a:t>
              </a: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 bwMode="auto">
            <a:xfrm>
              <a:off x="572957" y="1607348"/>
              <a:ext cx="599440" cy="597843"/>
            </a:xfrm>
            <a:prstGeom prst="ellipse">
              <a:avLst/>
            </a:prstGeom>
            <a:noFill/>
            <a:ln w="25400" cap="flat" cmpd="sng" algn="ctr">
              <a:solidFill>
                <a:schemeClr val="tx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500" dirty="0">
                <a:solidFill>
                  <a:srgbClr val="001934"/>
                </a:solidFill>
                <a:ea typeface="+mn-ea"/>
                <a:cs typeface="Arial" charset="0"/>
              </a:endParaRPr>
            </a:p>
          </p:txBody>
        </p:sp>
      </p:grpSp>
      <p:sp>
        <p:nvSpPr>
          <p:cNvPr id="63" name="Rounded Rectangle 8"/>
          <p:cNvSpPr>
            <a:spLocks noChangeArrowheads="1"/>
          </p:cNvSpPr>
          <p:nvPr/>
        </p:nvSpPr>
        <p:spPr bwMode="auto">
          <a:xfrm>
            <a:off x="1440945" y="882448"/>
            <a:ext cx="6878548" cy="340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7150" tIns="28575" rIns="57150" bIns="28575"/>
          <a:lstStyle/>
          <a:p>
            <a:pPr>
              <a:spcBef>
                <a:spcPct val="50000"/>
              </a:spcBef>
              <a:buClr>
                <a:srgbClr val="000000"/>
              </a:buClr>
            </a:pPr>
            <a:r>
              <a:rPr lang="en-US" altLang="zh-CN" dirty="0">
                <a:solidFill>
                  <a:srgbClr val="001934"/>
                </a:solidFill>
                <a:ea typeface="MS PGothic" charset="0"/>
                <a:cs typeface="MS PGothic" charset="0"/>
              </a:rPr>
              <a:t>Systems of Engagement (SOE) </a:t>
            </a:r>
            <a:r>
              <a:rPr lang="en-US" altLang="zh-CN" i="1" dirty="0">
                <a:solidFill>
                  <a:schemeClr val="bg1">
                    <a:lumMod val="50000"/>
                    <a:lumOff val="50000"/>
                  </a:schemeClr>
                </a:solidFill>
                <a:ea typeface="MS PGothic" charset="0"/>
                <a:cs typeface="MS PGothic" charset="0"/>
              </a:rPr>
              <a:t>Top Down </a:t>
            </a:r>
            <a:r>
              <a:rPr lang="en-US" altLang="zh-CN" dirty="0">
                <a:solidFill>
                  <a:srgbClr val="001934"/>
                </a:solidFill>
                <a:ea typeface="MS PGothic" charset="0"/>
                <a:cs typeface="MS PGothic" charset="0"/>
              </a:rPr>
              <a:t>Track  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Value Add Business Proposition and Goal for a System of Engagement Product with a Profile and Targeted Market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 Product Owner to drive value and Vision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Lean Start up Agile team and Eco-system for project success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Decompose the larger vision into deliverable products and new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altLang="zh-CN" sz="1500" dirty="0">
              <a:solidFill>
                <a:srgbClr val="001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Prioritize projects, Identify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frameworks and approaches </a:t>
            </a: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 to satisfy product goal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or build APIs and micro services needed to enable the leveraging of services for multi-channel consumption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 </a:t>
            </a:r>
            <a:r>
              <a:rPr lang="en-US" altLang="zh-CN" sz="11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API’s &amp; Data 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support service components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Boxed Sprints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Execute, Produce, Monitor, Evaluate results, Repeat.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511" y="838566"/>
            <a:ext cx="365967" cy="3659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169" y="766744"/>
            <a:ext cx="441834" cy="43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7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" y="2304126"/>
            <a:ext cx="1463051" cy="1173006"/>
            <a:chOff x="2766430" y="1950064"/>
            <a:chExt cx="2450625" cy="18701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430" y="1950064"/>
              <a:ext cx="1870142" cy="187014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4533" y="2746657"/>
              <a:ext cx="822522" cy="822522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511" y="838566"/>
            <a:ext cx="365967" cy="3659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169" y="766744"/>
            <a:ext cx="441834" cy="437789"/>
          </a:xfrm>
          <a:prstGeom prst="rect">
            <a:avLst/>
          </a:prstGeom>
        </p:spPr>
      </p:pic>
      <p:sp>
        <p:nvSpPr>
          <p:cNvPr id="18" name="Rounded Rectangle 8"/>
          <p:cNvSpPr>
            <a:spLocks noChangeArrowheads="1"/>
          </p:cNvSpPr>
          <p:nvPr/>
        </p:nvSpPr>
        <p:spPr bwMode="auto">
          <a:xfrm>
            <a:off x="1463051" y="1001802"/>
            <a:ext cx="6920014" cy="291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7150" tIns="28575" rIns="57150" bIns="28575"/>
          <a:lstStyle>
            <a:lvl1pPr marL="228600" indent="-228600" defTabSz="4572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spcBef>
                <a:spcPct val="50000"/>
              </a:spcBef>
              <a:buClr>
                <a:srgbClr val="000000"/>
              </a:buClr>
              <a:buNone/>
              <a:defRPr/>
            </a:pPr>
            <a:r>
              <a:rPr lang="en-US" altLang="zh-CN" sz="1800" dirty="0">
                <a:solidFill>
                  <a:srgbClr val="001934"/>
                </a:solidFill>
                <a:latin typeface="Calibri"/>
                <a:ea typeface="MS PGothic" charset="0"/>
                <a:cs typeface="Calibri"/>
              </a:rPr>
              <a:t>API Development </a:t>
            </a:r>
            <a:r>
              <a:rPr lang="en-US" altLang="zh-CN" sz="1800" i="1" dirty="0">
                <a:solidFill>
                  <a:srgbClr val="1A88FF"/>
                </a:solidFill>
                <a:latin typeface="Calibri"/>
                <a:ea typeface="MS PGothic" charset="0"/>
                <a:cs typeface="Calibri"/>
              </a:rPr>
              <a:t>Middle In </a:t>
            </a:r>
            <a:r>
              <a:rPr lang="en-US" altLang="zh-CN" sz="1800" dirty="0">
                <a:solidFill>
                  <a:srgbClr val="001934"/>
                </a:solidFill>
                <a:latin typeface="Calibri"/>
                <a:ea typeface="MS PGothic" charset="0"/>
                <a:cs typeface="Calibri"/>
              </a:rPr>
              <a:t>Track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</a:rPr>
              <a:t>Identify Value Add Business Proposition and Goal for the API Product 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FF0000"/>
                </a:solidFill>
              </a:rPr>
              <a:t>Define a Product Profile and Targeted Market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</a:rPr>
              <a:t>Identify a Product Owner to drive value and Vision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</a:rPr>
              <a:t>Assemble a Lean Start up Agile Team</a:t>
            </a:r>
            <a:endParaRPr lang="en-US" altLang="zh-CN" sz="1500" dirty="0">
              <a:solidFill>
                <a:srgbClr val="001934"/>
              </a:solidFill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</a:rPr>
              <a:t>Identify Services and/or Micro Services needed to Enable Multi-Channel Consumption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FF0000"/>
                </a:solidFill>
              </a:rPr>
              <a:t>Simulate Data to support service components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FF0000"/>
                </a:solidFill>
              </a:rPr>
              <a:t>Create Time Boxed Sprints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FF0000"/>
                </a:solidFill>
              </a:rPr>
              <a:t>Execute, Produce, Monitor, Evaluate results, Repeat.</a:t>
            </a:r>
          </a:p>
        </p:txBody>
      </p:sp>
      <p:grpSp>
        <p:nvGrpSpPr>
          <p:cNvPr id="19" name="Group 8"/>
          <p:cNvGrpSpPr>
            <a:grpSpLocks/>
          </p:cNvGrpSpPr>
          <p:nvPr/>
        </p:nvGrpSpPr>
        <p:grpSpPr bwMode="auto">
          <a:xfrm>
            <a:off x="578214" y="1018001"/>
            <a:ext cx="375047" cy="373063"/>
            <a:chOff x="565337" y="3302798"/>
            <a:chExt cx="599440" cy="597843"/>
          </a:xfrm>
        </p:grpSpPr>
        <p:sp>
          <p:nvSpPr>
            <p:cNvPr id="20" name="Oval 12"/>
            <p:cNvSpPr>
              <a:spLocks noChangeAspect="1"/>
            </p:cNvSpPr>
            <p:nvPr/>
          </p:nvSpPr>
          <p:spPr bwMode="auto">
            <a:xfrm>
              <a:off x="642620" y="3373120"/>
              <a:ext cx="457200" cy="457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 bwMode="auto">
            <a:xfrm>
              <a:off x="565337" y="3302798"/>
              <a:ext cx="599440" cy="597843"/>
            </a:xfrm>
            <a:prstGeom prst="ellipse">
              <a:avLst/>
            </a:prstGeom>
            <a:noFill/>
            <a:ln w="25400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500" dirty="0">
                <a:solidFill>
                  <a:srgbClr val="001934"/>
                </a:solidFill>
                <a:ea typeface="+mn-ea"/>
                <a:cs typeface="Arial" charset="0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 bwMode="auto">
          <a:xfrm>
            <a:off x="82336" y="152325"/>
            <a:ext cx="7400473" cy="72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The Incubation Lab &amp; Development Factory Pattern 2 </a:t>
            </a: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b="1" i="1" dirty="0" smtClean="0">
                <a:solidFill>
                  <a:srgbClr val="F79646">
                    <a:lumMod val="75000"/>
                  </a:srgbClr>
                </a:solidFill>
              </a:rPr>
              <a:t>The Process</a:t>
            </a: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10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 bwMode="auto">
          <a:xfrm>
            <a:off x="128892" y="133429"/>
            <a:ext cx="7400473" cy="64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ea typeface="Arial Unicode MS"/>
                <a:cs typeface="Arial Unicode MS"/>
              </a:rPr>
              <a:t>The Incubation Lab &amp; Development Factory Pattern 3</a:t>
            </a: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b="1" i="1" dirty="0">
                <a:solidFill>
                  <a:srgbClr val="F79646">
                    <a:lumMod val="75000"/>
                  </a:srgbClr>
                </a:solidFill>
              </a:rPr>
              <a:t>The Process</a:t>
            </a:r>
            <a:r>
              <a:rPr lang="en-US" b="1" kern="0" dirty="0">
                <a:solidFill>
                  <a:srgbClr val="0070C0"/>
                </a:solidFill>
                <a:ea typeface="Arial Unicode MS"/>
                <a:cs typeface="Arial Unicode MS"/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" y="2304126"/>
            <a:ext cx="1463051" cy="1173006"/>
            <a:chOff x="2766430" y="1950064"/>
            <a:chExt cx="2450625" cy="18701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430" y="1950064"/>
              <a:ext cx="1870142" cy="187014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4533" y="2746657"/>
              <a:ext cx="822522" cy="822522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511" y="838566"/>
            <a:ext cx="365967" cy="3659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169" y="766744"/>
            <a:ext cx="441834" cy="437789"/>
          </a:xfrm>
          <a:prstGeom prst="rect">
            <a:avLst/>
          </a:prstGeom>
        </p:spPr>
      </p:pic>
      <p:sp>
        <p:nvSpPr>
          <p:cNvPr id="18" name="Rounded Rectangle 8"/>
          <p:cNvSpPr>
            <a:spLocks noChangeArrowheads="1"/>
          </p:cNvSpPr>
          <p:nvPr/>
        </p:nvSpPr>
        <p:spPr bwMode="auto">
          <a:xfrm>
            <a:off x="1438019" y="1018002"/>
            <a:ext cx="7201149" cy="291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7150" tIns="28575" rIns="57150" bIns="28575"/>
          <a:lstStyle>
            <a:lvl1pPr marL="228600" indent="-228600" defTabSz="4572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spcBef>
                <a:spcPct val="50000"/>
              </a:spcBef>
              <a:buClr>
                <a:srgbClr val="000000"/>
              </a:buClr>
              <a:buNone/>
              <a:defRPr/>
            </a:pPr>
            <a:r>
              <a:rPr lang="en-US" altLang="zh-CN" sz="1800" dirty="0">
                <a:solidFill>
                  <a:srgbClr val="001934"/>
                </a:solidFill>
                <a:latin typeface="Calibri"/>
                <a:ea typeface="MS PGothic" charset="0"/>
                <a:cs typeface="Calibri"/>
              </a:rPr>
              <a:t>Systems of Record (SOR) </a:t>
            </a:r>
            <a:r>
              <a:rPr lang="en-US" altLang="zh-CN" sz="1800" i="1" dirty="0">
                <a:solidFill>
                  <a:srgbClr val="1A88FF"/>
                </a:solidFill>
                <a:latin typeface="Calibri"/>
                <a:ea typeface="MS PGothic" charset="0"/>
                <a:cs typeface="Calibri"/>
              </a:rPr>
              <a:t>Bottom Up </a:t>
            </a:r>
            <a:r>
              <a:rPr lang="en-US" altLang="zh-CN" sz="1800" dirty="0">
                <a:solidFill>
                  <a:srgbClr val="001934"/>
                </a:solidFill>
                <a:latin typeface="Calibri"/>
                <a:ea typeface="MS PGothic" charset="0"/>
                <a:cs typeface="Calibri"/>
              </a:rPr>
              <a:t>Track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Iteratively Execute </a:t>
            </a:r>
            <a:r>
              <a:rPr lang="en-US" altLang="zh-CN" sz="1100" dirty="0" smtClean="0">
                <a:solidFill>
                  <a:srgbClr val="001934"/>
                </a:solidFill>
                <a:ea typeface="MS PGothic" panose="020B0600070205080204" pitchFamily="34" charset="-128"/>
              </a:rPr>
              <a:t>Design Approach to </a:t>
            </a: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identify SORs that map to  “Heat Map” Functional area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Identify and Confirm the </a:t>
            </a:r>
            <a:r>
              <a:rPr lang="en-US" altLang="zh-CN" sz="1100" dirty="0" err="1">
                <a:solidFill>
                  <a:srgbClr val="001934"/>
                </a:solidFill>
                <a:ea typeface="MS PGothic" panose="020B0600070205080204" pitchFamily="34" charset="-128"/>
              </a:rPr>
              <a:t>SoR</a:t>
            </a: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 Owner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Leverage </a:t>
            </a:r>
            <a:r>
              <a:rPr lang="en-US" altLang="zh-CN" sz="1100" dirty="0" smtClean="0">
                <a:solidFill>
                  <a:srgbClr val="001934"/>
                </a:solidFill>
                <a:ea typeface="MS PGothic" panose="020B0600070205080204" pitchFamily="34" charset="-128"/>
              </a:rPr>
              <a:t>services </a:t>
            </a: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to improve SORs 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Validate Mapping of Existing Services to </a:t>
            </a:r>
            <a:r>
              <a:rPr lang="en-US" altLang="zh-CN" sz="1100" dirty="0" smtClean="0">
                <a:solidFill>
                  <a:srgbClr val="001934"/>
                </a:solidFill>
                <a:ea typeface="MS PGothic" panose="020B0600070205080204" pitchFamily="34" charset="-128"/>
              </a:rPr>
              <a:t>SORs</a:t>
            </a:r>
            <a:endParaRPr lang="en-US" altLang="zh-CN" sz="1100" dirty="0">
              <a:solidFill>
                <a:srgbClr val="001934"/>
              </a:solidFill>
              <a:ea typeface="MS PGothic" panose="020B0600070205080204" pitchFamily="34" charset="-128"/>
            </a:endParaRPr>
          </a:p>
          <a:p>
            <a:pPr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FF0000"/>
                </a:solidFill>
              </a:rPr>
              <a:t>Simulate Data to support service components</a:t>
            </a:r>
          </a:p>
          <a:p>
            <a:pPr algn="l"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zh-CN" sz="1100" dirty="0">
                <a:solidFill>
                  <a:srgbClr val="001934"/>
                </a:solidFill>
                <a:ea typeface="MS PGothic" panose="020B0600070205080204" pitchFamily="34" charset="-128"/>
              </a:rPr>
              <a:t>Create New Services to componentize existing applications and Decompose/Decouple monolithic systems</a:t>
            </a:r>
          </a:p>
          <a:p>
            <a:pPr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chemeClr val="bg1"/>
                </a:solidFill>
              </a:rPr>
              <a:t>Determine Channel Exposure, If applicable Feed to Pattern Two</a:t>
            </a:r>
            <a:endParaRPr lang="en-US" altLang="zh-CN" sz="1100" dirty="0">
              <a:solidFill>
                <a:schemeClr val="bg1"/>
              </a:solidFill>
              <a:ea typeface="MS PGothic" panose="020B0600070205080204" pitchFamily="34" charset="-128"/>
            </a:endParaRPr>
          </a:p>
        </p:txBody>
      </p:sp>
      <p:grpSp>
        <p:nvGrpSpPr>
          <p:cNvPr id="19" name="Group 8"/>
          <p:cNvGrpSpPr>
            <a:grpSpLocks/>
          </p:cNvGrpSpPr>
          <p:nvPr/>
        </p:nvGrpSpPr>
        <p:grpSpPr bwMode="auto">
          <a:xfrm>
            <a:off x="578214" y="1018001"/>
            <a:ext cx="375047" cy="373063"/>
            <a:chOff x="565337" y="3302798"/>
            <a:chExt cx="599440" cy="597843"/>
          </a:xfrm>
        </p:grpSpPr>
        <p:sp>
          <p:nvSpPr>
            <p:cNvPr id="20" name="Oval 12"/>
            <p:cNvSpPr>
              <a:spLocks noChangeAspect="1"/>
            </p:cNvSpPr>
            <p:nvPr/>
          </p:nvSpPr>
          <p:spPr bwMode="auto">
            <a:xfrm>
              <a:off x="642620" y="3373120"/>
              <a:ext cx="457200" cy="457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 bwMode="auto">
            <a:xfrm>
              <a:off x="565337" y="3302798"/>
              <a:ext cx="599440" cy="597843"/>
            </a:xfrm>
            <a:prstGeom prst="ellipse">
              <a:avLst/>
            </a:prstGeom>
            <a:noFill/>
            <a:ln w="25400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500" dirty="0">
                <a:solidFill>
                  <a:srgbClr val="001934"/>
                </a:solidFill>
                <a:ea typeface="+mn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2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 bwMode="auto">
          <a:xfrm>
            <a:off x="176468" y="126038"/>
            <a:ext cx="6996492" cy="64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ea typeface="Arial Unicode MS"/>
                <a:cs typeface="Arial Unicode MS"/>
              </a:rPr>
              <a:t>Incubation Lab &amp; Development Factory </a:t>
            </a: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Team</a:t>
            </a: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People </a:t>
            </a:r>
            <a:endParaRPr lang="en-US" sz="2300" b="1" kern="0" dirty="0">
              <a:solidFill>
                <a:srgbClr val="0070C0"/>
              </a:solidFill>
              <a:latin typeface="+mn-lt"/>
              <a:ea typeface="Arial Unicode MS"/>
              <a:cs typeface="Arial Unicode MS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6362688" y="3290362"/>
            <a:ext cx="2781313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476082" y="2924878"/>
            <a:ext cx="2655319" cy="365485"/>
          </a:xfrm>
          <a:prstGeom prst="rect">
            <a:avLst/>
          </a:prstGeom>
        </p:spPr>
        <p:txBody>
          <a:bodyPr wrap="square" lIns="57150" tIns="28575" rIns="57150" bIns="28575">
            <a:spAutoFit/>
          </a:bodyPr>
          <a:lstStyle/>
          <a:p>
            <a:pPr algn="r"/>
            <a:r>
              <a:rPr lang="en-US" sz="2000" dirty="0">
                <a:solidFill>
                  <a:schemeClr val="accent6"/>
                </a:solidFill>
              </a:rPr>
              <a:t>Key  Principles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624" y="766534"/>
            <a:ext cx="441834" cy="43778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8158459" y="812746"/>
            <a:ext cx="972943" cy="48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algn="ctr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15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Innovation</a:t>
            </a:r>
          </a:p>
          <a:p>
            <a:pPr algn="ctr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15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Projects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83792" y="2126039"/>
            <a:ext cx="2257604" cy="2290780"/>
          </a:xfrm>
          <a:prstGeom prst="rect">
            <a:avLst/>
          </a:prstGeom>
          <a:solidFill>
            <a:schemeClr val="accent6"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t" anchorCtr="0"/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Arial"/>
              </a:rPr>
              <a:t>IBM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7841" y="2126039"/>
            <a:ext cx="2092701" cy="2290779"/>
          </a:xfrm>
          <a:prstGeom prst="rect">
            <a:avLst/>
          </a:prstGeom>
          <a:solidFill>
            <a:schemeClr val="accent6"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t" anchorCtr="0"/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Arial"/>
              </a:rPr>
              <a:t>Customer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219" y="2846069"/>
            <a:ext cx="755968" cy="75596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57029" y="3682141"/>
            <a:ext cx="1932104" cy="519373"/>
          </a:xfrm>
          <a:prstGeom prst="rect">
            <a:avLst/>
          </a:prstGeom>
        </p:spPr>
        <p:txBody>
          <a:bodyPr wrap="square" lIns="57150" tIns="28575" rIns="57150" bIns="28575">
            <a:spAutoFit/>
          </a:bodyPr>
          <a:lstStyle/>
          <a:p>
            <a:pPr algn="ctr"/>
            <a:r>
              <a:rPr lang="en-US" sz="1500" b="1" dirty="0">
                <a:solidFill>
                  <a:srgbClr val="001934"/>
                </a:solidFill>
              </a:rPr>
              <a:t>Business Domain Product Owner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652" y="2891360"/>
            <a:ext cx="743934" cy="71067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063680" y="3687610"/>
            <a:ext cx="1984582" cy="519373"/>
          </a:xfrm>
          <a:prstGeom prst="rect">
            <a:avLst/>
          </a:prstGeom>
        </p:spPr>
        <p:txBody>
          <a:bodyPr wrap="square" lIns="57150" tIns="28575" rIns="57150" bIns="28575">
            <a:spAutoFit/>
          </a:bodyPr>
          <a:lstStyle/>
          <a:p>
            <a:pPr algn="ctr"/>
            <a:r>
              <a:rPr lang="en-US" sz="1500" b="1" dirty="0">
                <a:solidFill>
                  <a:srgbClr val="001934"/>
                </a:solidFill>
              </a:rPr>
              <a:t>Lead Business Arch/Coach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32068" y="899169"/>
            <a:ext cx="1535981" cy="888006"/>
            <a:chOff x="2766430" y="1950064"/>
            <a:chExt cx="2450625" cy="187014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6430" y="1950064"/>
              <a:ext cx="1870142" cy="18701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4533" y="2746657"/>
              <a:ext cx="822522" cy="822522"/>
            </a:xfrm>
            <a:prstGeom prst="rect">
              <a:avLst/>
            </a:prstGeom>
          </p:spPr>
        </p:pic>
      </p:grpSp>
      <p:pic>
        <p:nvPicPr>
          <p:cNvPr id="37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8199" y="2930506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972" y="3081557"/>
            <a:ext cx="265029" cy="26502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732719" y="3444778"/>
            <a:ext cx="3398683" cy="1258037"/>
          </a:xfrm>
          <a:prstGeom prst="rect">
            <a:avLst/>
          </a:prstGeom>
        </p:spPr>
        <p:txBody>
          <a:bodyPr wrap="square" lIns="57150" tIns="28575" rIns="57150" bIns="28575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Small team with cross-functional skills</a:t>
            </a:r>
          </a:p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Focus</a:t>
            </a:r>
          </a:p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Identify Business Goals and Drive Value Add Outcomes</a:t>
            </a:r>
          </a:p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Discover Business Functional Domains for Development and or Improvement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80799" y="1302494"/>
            <a:ext cx="2744589" cy="365485"/>
          </a:xfrm>
          <a:prstGeom prst="rect">
            <a:avLst/>
          </a:prstGeom>
          <a:noFill/>
        </p:spPr>
        <p:txBody>
          <a:bodyPr wrap="none" lIns="57150" tIns="28575" rIns="57150" bIns="28575" rtlCol="0">
            <a:spAutoFit/>
          </a:bodyPr>
          <a:lstStyle/>
          <a:p>
            <a:r>
              <a:rPr lang="en-US" sz="2000" b="1" dirty="0">
                <a:solidFill>
                  <a:srgbClr val="000090"/>
                </a:solidFill>
                <a:latin typeface="Arial"/>
                <a:cs typeface="Arial"/>
              </a:rPr>
              <a:t>Discover – </a:t>
            </a:r>
            <a:r>
              <a:rPr lang="en-US" sz="2000" b="1" i="1" dirty="0">
                <a:solidFill>
                  <a:srgbClr val="000090"/>
                </a:solidFill>
                <a:latin typeface="Arial"/>
                <a:cs typeface="Arial"/>
              </a:rPr>
              <a:t>2 in a Box</a:t>
            </a:r>
          </a:p>
        </p:txBody>
      </p:sp>
    </p:spTree>
    <p:extLst>
      <p:ext uri="{BB962C8B-B14F-4D97-AF65-F5344CB8AC3E}">
        <p14:creationId xmlns:p14="http://schemas.microsoft.com/office/powerpoint/2010/main" val="169984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50681" y="1989981"/>
            <a:ext cx="4165956" cy="2428161"/>
          </a:xfrm>
          <a:prstGeom prst="rect">
            <a:avLst/>
          </a:prstGeom>
          <a:solidFill>
            <a:schemeClr val="accent6"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t" anchorCtr="0"/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Arial"/>
              </a:rPr>
              <a:t>Customer &amp;/or IBM 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176468" y="126038"/>
            <a:ext cx="6996492" cy="64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ea typeface="Arial Unicode MS"/>
                <a:cs typeface="Arial Unicode MS"/>
              </a:rPr>
              <a:t>Incubation Lab &amp; Development Factory </a:t>
            </a: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Team</a:t>
            </a: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People</a:t>
            </a:r>
            <a:endParaRPr lang="en-US" sz="2300" b="1" kern="0" dirty="0">
              <a:solidFill>
                <a:srgbClr val="0070C0"/>
              </a:solidFill>
              <a:latin typeface="+mn-lt"/>
              <a:ea typeface="Arial Unicode MS"/>
              <a:cs typeface="Arial Unicode MS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6362688" y="3290362"/>
            <a:ext cx="2781313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476082" y="2924878"/>
            <a:ext cx="2655319" cy="365485"/>
          </a:xfrm>
          <a:prstGeom prst="rect">
            <a:avLst/>
          </a:prstGeom>
        </p:spPr>
        <p:txBody>
          <a:bodyPr wrap="square" lIns="57150" tIns="28575" rIns="57150" bIns="28575">
            <a:spAutoFit/>
          </a:bodyPr>
          <a:lstStyle/>
          <a:p>
            <a:pPr algn="r"/>
            <a:r>
              <a:rPr lang="en-US" sz="2000" dirty="0">
                <a:solidFill>
                  <a:schemeClr val="accent6"/>
                </a:solidFill>
              </a:rPr>
              <a:t>Key  Principles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910" y="741457"/>
            <a:ext cx="441834" cy="43778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8183745" y="787669"/>
            <a:ext cx="972943" cy="48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algn="ctr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15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Innovation</a:t>
            </a:r>
          </a:p>
          <a:p>
            <a:pPr algn="ctr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15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Projects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677" y="2332135"/>
            <a:ext cx="755968" cy="7559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723" y="2321541"/>
            <a:ext cx="765121" cy="76512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841263" y="2991121"/>
            <a:ext cx="484076" cy="288541"/>
          </a:xfrm>
          <a:prstGeom prst="rect">
            <a:avLst/>
          </a:prstGeom>
        </p:spPr>
        <p:txBody>
          <a:bodyPr wrap="none" lIns="57150" tIns="28575" rIns="57150" bIns="28575">
            <a:spAutoFit/>
          </a:bodyPr>
          <a:lstStyle/>
          <a:p>
            <a:pPr algn="r"/>
            <a:r>
              <a:rPr lang="en-US" sz="1500" b="1" dirty="0">
                <a:solidFill>
                  <a:srgbClr val="001934"/>
                </a:solidFill>
              </a:rPr>
              <a:t>Arch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9076" y="2993071"/>
            <a:ext cx="657275" cy="288541"/>
          </a:xfrm>
          <a:prstGeom prst="rect">
            <a:avLst/>
          </a:prstGeom>
        </p:spPr>
        <p:txBody>
          <a:bodyPr wrap="none" lIns="57150" tIns="28575" rIns="57150" bIns="28575">
            <a:spAutoFit/>
          </a:bodyPr>
          <a:lstStyle/>
          <a:p>
            <a:pPr algn="ctr"/>
            <a:r>
              <a:rPr lang="en-US" sz="1500" b="1" dirty="0">
                <a:solidFill>
                  <a:srgbClr val="001934"/>
                </a:solidFill>
              </a:rPr>
              <a:t>Owner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6572" y="3278808"/>
            <a:ext cx="1130310" cy="1168713"/>
            <a:chOff x="930293" y="5246092"/>
            <a:chExt cx="1808494" cy="186994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7239" y="5246092"/>
              <a:ext cx="1431548" cy="1431548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930293" y="6598969"/>
              <a:ext cx="1615536" cy="5170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500" b="1" dirty="0">
                  <a:solidFill>
                    <a:srgbClr val="001934"/>
                  </a:solidFill>
                </a:rPr>
                <a:t>Developer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46601" y="3365105"/>
            <a:ext cx="1238985" cy="1080540"/>
            <a:chOff x="2480377" y="5387169"/>
            <a:chExt cx="1982376" cy="17288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9293" y="5387169"/>
              <a:ext cx="1127184" cy="1127184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2480377" y="6598969"/>
              <a:ext cx="1982376" cy="5170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500" b="1" dirty="0">
                  <a:solidFill>
                    <a:srgbClr val="001934"/>
                  </a:solidFill>
                </a:rPr>
                <a:t>Ops Engineer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652" y="2282395"/>
            <a:ext cx="743934" cy="71067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235498" y="2991121"/>
            <a:ext cx="1465403" cy="519373"/>
          </a:xfrm>
          <a:prstGeom prst="rect">
            <a:avLst/>
          </a:prstGeom>
        </p:spPr>
        <p:txBody>
          <a:bodyPr wrap="square" lIns="57150" tIns="28575" rIns="57150" bIns="28575">
            <a:spAutoFit/>
          </a:bodyPr>
          <a:lstStyle/>
          <a:p>
            <a:pPr algn="ctr"/>
            <a:r>
              <a:rPr lang="en-US" sz="1500" b="1" dirty="0">
                <a:solidFill>
                  <a:srgbClr val="001934"/>
                </a:solidFill>
              </a:rPr>
              <a:t>Lead Coach/ Scrum Master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32068" y="899169"/>
            <a:ext cx="1535981" cy="888006"/>
            <a:chOff x="2766430" y="1950064"/>
            <a:chExt cx="2450625" cy="187014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66430" y="1950064"/>
              <a:ext cx="1870142" cy="18701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4533" y="2746657"/>
              <a:ext cx="822522" cy="822522"/>
            </a:xfrm>
            <a:prstGeom prst="rect">
              <a:avLst/>
            </a:prstGeom>
          </p:spPr>
        </p:pic>
      </p:grpSp>
      <p:pic>
        <p:nvPicPr>
          <p:cNvPr id="37" name="Picture 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8199" y="2321541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972" y="2472592"/>
            <a:ext cx="265029" cy="26502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80625" y="3831851"/>
            <a:ext cx="370086" cy="475491"/>
            <a:chOff x="6403067" y="5228022"/>
            <a:chExt cx="592138" cy="760786"/>
          </a:xfrm>
        </p:grpSpPr>
        <p:pic>
          <p:nvPicPr>
            <p:cNvPr id="39" name="Picture 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3067" y="5228022"/>
              <a:ext cx="592138" cy="227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7210" y="5564762"/>
              <a:ext cx="424046" cy="424046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1780798" y="1302494"/>
            <a:ext cx="2951316" cy="365485"/>
          </a:xfrm>
          <a:prstGeom prst="rect">
            <a:avLst/>
          </a:prstGeom>
          <a:noFill/>
        </p:spPr>
        <p:txBody>
          <a:bodyPr wrap="none" lIns="57150" tIns="28575" rIns="57150" bIns="28575" rtlCol="0">
            <a:spAutoFit/>
          </a:bodyPr>
          <a:lstStyle/>
          <a:p>
            <a:r>
              <a:rPr lang="en-US" sz="2000" b="1" dirty="0">
                <a:solidFill>
                  <a:srgbClr val="000090"/>
                </a:solidFill>
                <a:latin typeface="Arial"/>
                <a:cs typeface="Arial"/>
              </a:rPr>
              <a:t>Exploit – </a:t>
            </a:r>
            <a:r>
              <a:rPr lang="en-US" sz="2000" b="1" i="1" dirty="0">
                <a:solidFill>
                  <a:srgbClr val="000090"/>
                </a:solidFill>
                <a:latin typeface="Arial"/>
                <a:cs typeface="Arial"/>
              </a:rPr>
              <a:t>4 + 1 in a Box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732719" y="3444778"/>
            <a:ext cx="3398683" cy="1258037"/>
          </a:xfrm>
          <a:prstGeom prst="rect">
            <a:avLst/>
          </a:prstGeom>
        </p:spPr>
        <p:txBody>
          <a:bodyPr wrap="square" lIns="57150" tIns="28575" rIns="57150" bIns="28575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Small team with cross-functional skills</a:t>
            </a:r>
          </a:p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Focus</a:t>
            </a:r>
          </a:p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Exploit Identified Opportunities</a:t>
            </a:r>
          </a:p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Fast build-measure-learn cycles</a:t>
            </a:r>
          </a:p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Frequent interaction with real/actual end users</a:t>
            </a:r>
          </a:p>
        </p:txBody>
      </p:sp>
    </p:spTree>
    <p:extLst>
      <p:ext uri="{BB962C8B-B14F-4D97-AF65-F5344CB8AC3E}">
        <p14:creationId xmlns:p14="http://schemas.microsoft.com/office/powerpoint/2010/main" val="28893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 bwMode="auto">
          <a:xfrm>
            <a:off x="176468" y="126038"/>
            <a:ext cx="6966012" cy="64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ea typeface="Arial Unicode MS"/>
                <a:cs typeface="Arial Unicode MS"/>
              </a:rPr>
              <a:t>Incubation Lab &amp; Development Factory </a:t>
            </a: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Team</a:t>
            </a: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People</a:t>
            </a:r>
            <a:endParaRPr lang="en-US" sz="2300" b="1" kern="0" dirty="0">
              <a:solidFill>
                <a:srgbClr val="0070C0"/>
              </a:solidFill>
              <a:latin typeface="+mn-lt"/>
              <a:ea typeface="Arial Unicode MS"/>
              <a:cs typeface="Arial Unicode MS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6362688" y="3290362"/>
            <a:ext cx="2781313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476082" y="2924878"/>
            <a:ext cx="2655319" cy="365485"/>
          </a:xfrm>
          <a:prstGeom prst="rect">
            <a:avLst/>
          </a:prstGeom>
        </p:spPr>
        <p:txBody>
          <a:bodyPr wrap="square" lIns="57150" tIns="28575" rIns="57150" bIns="28575">
            <a:spAutoFit/>
          </a:bodyPr>
          <a:lstStyle/>
          <a:p>
            <a:pPr algn="r"/>
            <a:r>
              <a:rPr lang="en-US" sz="2000" dirty="0">
                <a:solidFill>
                  <a:schemeClr val="accent6"/>
                </a:solidFill>
              </a:rPr>
              <a:t>Key  Principles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323" y="811834"/>
            <a:ext cx="441834" cy="43778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7950158" y="858047"/>
            <a:ext cx="972943" cy="48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algn="ctr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15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Innovation</a:t>
            </a:r>
          </a:p>
          <a:p>
            <a:pPr algn="ctr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15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Projects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32068" y="899169"/>
            <a:ext cx="1535981" cy="888006"/>
            <a:chOff x="2766430" y="1950064"/>
            <a:chExt cx="2450625" cy="187014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6430" y="1950064"/>
              <a:ext cx="1870142" cy="18701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4533" y="2746657"/>
              <a:ext cx="822522" cy="822522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1780798" y="1302494"/>
            <a:ext cx="3093743" cy="365485"/>
          </a:xfrm>
          <a:prstGeom prst="rect">
            <a:avLst/>
          </a:prstGeom>
          <a:noFill/>
        </p:spPr>
        <p:txBody>
          <a:bodyPr wrap="none" lIns="57150" tIns="28575" rIns="57150" bIns="28575" rtlCol="0">
            <a:spAutoFit/>
          </a:bodyPr>
          <a:lstStyle/>
          <a:p>
            <a:r>
              <a:rPr lang="en-US" sz="2000" b="1" smtClean="0">
                <a:solidFill>
                  <a:srgbClr val="000090"/>
                </a:solidFill>
                <a:latin typeface="Arial"/>
                <a:cs typeface="Arial"/>
              </a:rPr>
              <a:t>Improve </a:t>
            </a:r>
            <a:r>
              <a:rPr lang="en-US" sz="2000" b="1" dirty="0">
                <a:solidFill>
                  <a:srgbClr val="000090"/>
                </a:solidFill>
                <a:latin typeface="Arial"/>
                <a:cs typeface="Arial"/>
              </a:rPr>
              <a:t>– </a:t>
            </a:r>
            <a:r>
              <a:rPr lang="en-US" sz="2000" b="1" i="1" dirty="0">
                <a:solidFill>
                  <a:srgbClr val="000090"/>
                </a:solidFill>
                <a:latin typeface="Arial"/>
                <a:cs typeface="Arial"/>
              </a:rPr>
              <a:t>4 + 1 in a Box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502645" y="1989981"/>
            <a:ext cx="4165956" cy="2428161"/>
          </a:xfrm>
          <a:prstGeom prst="rect">
            <a:avLst/>
          </a:prstGeom>
          <a:solidFill>
            <a:schemeClr val="accent6"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t" anchorCtr="0"/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Arial"/>
              </a:rPr>
              <a:t>Customer &amp;/or IBM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40" y="2332135"/>
            <a:ext cx="755968" cy="75596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686" y="2321541"/>
            <a:ext cx="765121" cy="76512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693226" y="2991121"/>
            <a:ext cx="484076" cy="288541"/>
          </a:xfrm>
          <a:prstGeom prst="rect">
            <a:avLst/>
          </a:prstGeom>
        </p:spPr>
        <p:txBody>
          <a:bodyPr wrap="none" lIns="57150" tIns="28575" rIns="57150" bIns="28575">
            <a:spAutoFit/>
          </a:bodyPr>
          <a:lstStyle/>
          <a:p>
            <a:pPr algn="r"/>
            <a:r>
              <a:rPr lang="en-US" sz="1500" b="1" dirty="0">
                <a:solidFill>
                  <a:srgbClr val="001934"/>
                </a:solidFill>
              </a:rPr>
              <a:t>Arch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41039" y="2993071"/>
            <a:ext cx="657275" cy="288541"/>
          </a:xfrm>
          <a:prstGeom prst="rect">
            <a:avLst/>
          </a:prstGeom>
        </p:spPr>
        <p:txBody>
          <a:bodyPr wrap="none" lIns="57150" tIns="28575" rIns="57150" bIns="28575">
            <a:spAutoFit/>
          </a:bodyPr>
          <a:lstStyle/>
          <a:p>
            <a:pPr algn="ctr"/>
            <a:r>
              <a:rPr lang="en-US" sz="1500" b="1" dirty="0">
                <a:solidFill>
                  <a:srgbClr val="001934"/>
                </a:solidFill>
              </a:rPr>
              <a:t>Owner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698536" y="3278808"/>
            <a:ext cx="1130310" cy="1168713"/>
            <a:chOff x="930293" y="5246092"/>
            <a:chExt cx="1808494" cy="1869941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7239" y="5246092"/>
              <a:ext cx="1431548" cy="1431548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930293" y="6598969"/>
              <a:ext cx="1615536" cy="5170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500" b="1" dirty="0">
                  <a:solidFill>
                    <a:srgbClr val="001934"/>
                  </a:solidFill>
                </a:rPr>
                <a:t>Developer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898564" y="3365105"/>
            <a:ext cx="1238985" cy="1080540"/>
            <a:chOff x="2480377" y="5387169"/>
            <a:chExt cx="1982376" cy="1728864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9293" y="5387169"/>
              <a:ext cx="1127184" cy="1127184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2480377" y="6598969"/>
              <a:ext cx="1982376" cy="5170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500" b="1" dirty="0">
                  <a:solidFill>
                    <a:srgbClr val="001934"/>
                  </a:solidFill>
                </a:rPr>
                <a:t>Ops Engineer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616" y="2282395"/>
            <a:ext cx="743934" cy="710676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4087461" y="2991121"/>
            <a:ext cx="1465403" cy="519373"/>
          </a:xfrm>
          <a:prstGeom prst="rect">
            <a:avLst/>
          </a:prstGeom>
        </p:spPr>
        <p:txBody>
          <a:bodyPr wrap="square" lIns="57150" tIns="28575" rIns="57150" bIns="28575">
            <a:spAutoFit/>
          </a:bodyPr>
          <a:lstStyle/>
          <a:p>
            <a:pPr algn="ctr"/>
            <a:r>
              <a:rPr lang="en-US" sz="1500" b="1" dirty="0">
                <a:solidFill>
                  <a:srgbClr val="001934"/>
                </a:solidFill>
              </a:rPr>
              <a:t>Lead Coach/ Scrum Master</a:t>
            </a:r>
          </a:p>
        </p:txBody>
      </p:sp>
      <p:pic>
        <p:nvPicPr>
          <p:cNvPr id="59" name="Picture 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0162" y="2321541"/>
            <a:ext cx="370086" cy="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7934" y="2472592"/>
            <a:ext cx="265029" cy="265029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4632588" y="3831851"/>
            <a:ext cx="370086" cy="475491"/>
            <a:chOff x="6403067" y="5228022"/>
            <a:chExt cx="592138" cy="760786"/>
          </a:xfrm>
        </p:grpSpPr>
        <p:pic>
          <p:nvPicPr>
            <p:cNvPr id="62" name="Picture 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3067" y="5228022"/>
              <a:ext cx="592138" cy="227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7210" y="5564762"/>
              <a:ext cx="424046" cy="424046"/>
            </a:xfrm>
            <a:prstGeom prst="rect">
              <a:avLst/>
            </a:prstGeom>
          </p:spPr>
        </p:pic>
      </p:grpSp>
      <p:sp>
        <p:nvSpPr>
          <p:cNvPr id="64" name="Rectangle 63"/>
          <p:cNvSpPr/>
          <p:nvPr/>
        </p:nvSpPr>
        <p:spPr>
          <a:xfrm>
            <a:off x="5732719" y="3444778"/>
            <a:ext cx="3398683" cy="1258037"/>
          </a:xfrm>
          <a:prstGeom prst="rect">
            <a:avLst/>
          </a:prstGeom>
        </p:spPr>
        <p:txBody>
          <a:bodyPr wrap="square" lIns="57150" tIns="28575" rIns="57150" bIns="28575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Small team with cross-functional skills</a:t>
            </a:r>
          </a:p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Focus</a:t>
            </a:r>
          </a:p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Exploit Identified Opportunities</a:t>
            </a:r>
          </a:p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Fast build-measure-learn cycles</a:t>
            </a:r>
          </a:p>
          <a:p>
            <a:pPr marL="214313" indent="-214313">
              <a:buFont typeface="Arial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Frequent interaction with real/actual end users</a:t>
            </a:r>
          </a:p>
        </p:txBody>
      </p:sp>
    </p:spTree>
    <p:extLst>
      <p:ext uri="{BB962C8B-B14F-4D97-AF65-F5344CB8AC3E}">
        <p14:creationId xmlns:p14="http://schemas.microsoft.com/office/powerpoint/2010/main" val="2256431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 bwMode="auto">
          <a:xfrm>
            <a:off x="578213" y="155322"/>
            <a:ext cx="7400473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The Incubation Lab &amp; Factory Approach</a:t>
            </a: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 smtClean="0">
                <a:solidFill>
                  <a:srgbClr val="FF0000"/>
                </a:solidFill>
                <a:ea typeface="Arial Unicode MS"/>
                <a:cs typeface="Arial Unicode MS"/>
              </a:rPr>
              <a:t>Pilot </a:t>
            </a:r>
            <a:r>
              <a:rPr lang="en-US" sz="2300" b="1" kern="0" dirty="0">
                <a:solidFill>
                  <a:srgbClr val="FF0000"/>
                </a:solidFill>
                <a:ea typeface="Arial Unicode MS"/>
                <a:cs typeface="Arial Unicode MS"/>
              </a:rPr>
              <a:t>EXAMPLE – </a:t>
            </a:r>
            <a:r>
              <a:rPr lang="en-US" sz="2300" b="1" kern="0" dirty="0" smtClean="0">
                <a:solidFill>
                  <a:srgbClr val="FF0000"/>
                </a:solidFill>
                <a:ea typeface="Arial Unicode MS"/>
                <a:cs typeface="Arial Unicode MS"/>
              </a:rPr>
              <a:t>Internal API</a:t>
            </a:r>
            <a:endParaRPr lang="en-US" sz="2300" b="1" kern="0" dirty="0">
              <a:solidFill>
                <a:srgbClr val="FF0000"/>
              </a:solidFill>
              <a:ea typeface="Arial Unicode MS"/>
              <a:cs typeface="Arial Unicode MS"/>
            </a:endParaRP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	</a:t>
            </a:r>
            <a:endParaRPr lang="en-US" sz="2300" b="1" kern="0" dirty="0">
              <a:solidFill>
                <a:srgbClr val="0070C0"/>
              </a:solidFill>
              <a:ea typeface="Arial Unicode MS"/>
              <a:cs typeface="Arial Unicode M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510" y="838565"/>
            <a:ext cx="365967" cy="3659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169" y="766743"/>
            <a:ext cx="441834" cy="437789"/>
          </a:xfrm>
          <a:prstGeom prst="rect">
            <a:avLst/>
          </a:prstGeom>
        </p:spPr>
      </p:pic>
      <p:sp>
        <p:nvSpPr>
          <p:cNvPr id="15" name="Rounded Rectangle 8"/>
          <p:cNvSpPr>
            <a:spLocks noChangeArrowheads="1"/>
          </p:cNvSpPr>
          <p:nvPr/>
        </p:nvSpPr>
        <p:spPr bwMode="auto">
          <a:xfrm>
            <a:off x="758699" y="857598"/>
            <a:ext cx="7560794" cy="322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7150" tIns="28575" rIns="57150" bIns="28575"/>
          <a:lstStyle/>
          <a:p>
            <a:pPr>
              <a:spcBef>
                <a:spcPct val="50000"/>
              </a:spcBef>
              <a:buClr>
                <a:srgbClr val="000000"/>
              </a:buClr>
            </a:pPr>
            <a:r>
              <a:rPr lang="en-US" altLang="zh-CN" sz="1500" b="1" dirty="0" smtClean="0">
                <a:solidFill>
                  <a:srgbClr val="001934"/>
                </a:solidFill>
                <a:ea typeface="MS PGothic" charset="0"/>
                <a:cs typeface="MS PGothic" charset="0"/>
              </a:rPr>
              <a:t>Starter APIs for Internal </a:t>
            </a:r>
            <a:r>
              <a:rPr lang="en-US" altLang="zh-CN" sz="1500" b="1" dirty="0" err="1" smtClean="0">
                <a:solidFill>
                  <a:srgbClr val="001934"/>
                </a:solidFill>
                <a:ea typeface="MS PGothic" charset="0"/>
                <a:cs typeface="MS PGothic" charset="0"/>
              </a:rPr>
              <a:t>Hackathon</a:t>
            </a:r>
            <a:endParaRPr lang="en-US" altLang="zh-CN" sz="1500" b="1" dirty="0">
              <a:solidFill>
                <a:srgbClr val="001934"/>
              </a:solidFill>
              <a:ea typeface="MS PGothic" charset="0"/>
              <a:cs typeface="MS PGothic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b="1" i="1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 Develop </a:t>
            </a:r>
            <a:r>
              <a:rPr lang="en-US" altLang="zh-CN" sz="1100" b="1" i="1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5 APIs </a:t>
            </a:r>
            <a:r>
              <a:rPr lang="en-US" altLang="zh-CN" sz="1100" b="1" i="1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altLang="zh-CN" sz="1100" b="1" i="1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expose system of record services for internal developer </a:t>
            </a:r>
            <a:r>
              <a:rPr lang="en-US" altLang="zh-CN" sz="1100" b="1" i="1" dirty="0" err="1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hackathons</a:t>
            </a:r>
            <a:endParaRPr lang="en-US" altLang="zh-CN" sz="1100" b="1" i="1" dirty="0">
              <a:solidFill>
                <a:srgbClr val="001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 product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owners </a:t>
            </a: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drive value and vision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a product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profiles </a:t>
            </a: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targeted market for the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 APIs</a:t>
            </a:r>
            <a:endParaRPr lang="en-US" altLang="zh-CN" sz="1100" dirty="0">
              <a:solidFill>
                <a:srgbClr val="001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 a Lean start up and Agile team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 APIs and micro services needed to enable the application components and services 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any new services required leveraging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frameworks or models where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(e.g., Retrieve Customer Details)</a:t>
            </a:r>
            <a:endParaRPr lang="en-US" altLang="zh-CN" sz="1100" dirty="0">
              <a:solidFill>
                <a:srgbClr val="001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for multi-channel consumption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boxed sprints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Execute, produce, monitor, evaluate results, </a:t>
            </a:r>
            <a:r>
              <a:rPr lang="en-US" altLang="zh-CN" sz="1100" b="1" i="1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064105"/>
              </p:ext>
            </p:extLst>
          </p:nvPr>
        </p:nvGraphicFramePr>
        <p:xfrm>
          <a:off x="667259" y="3766832"/>
          <a:ext cx="7727067" cy="116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689"/>
                <a:gridCol w="2575689"/>
                <a:gridCol w="2575689"/>
              </a:tblGrid>
              <a:tr h="2476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People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Process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Technology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</a:tr>
              <a:tr h="2476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Customer SCRUM team – “4 in a box”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Lean startup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Bluemix</a:t>
                      </a:r>
                      <a:r>
                        <a:rPr lang="en-US" sz="1300" dirty="0" smtClean="0"/>
                        <a:t> or Dedicated Sandbox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IBM Experts – API SME &amp; Agile Coach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Agile development methodology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pPr marL="0" marR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APIs front</a:t>
                      </a:r>
                      <a:r>
                        <a:rPr lang="en-US" sz="1300" baseline="0" dirty="0" smtClean="0"/>
                        <a:t> ending supporting web services</a:t>
                      </a:r>
                      <a:endParaRPr lang="en-US" sz="1300" dirty="0" smtClean="0"/>
                    </a:p>
                  </a:txBody>
                  <a:tcPr marL="57150" marR="57150" marT="28575" marB="2857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73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99229" y="3064016"/>
            <a:ext cx="7428609" cy="2098990"/>
            <a:chOff x="416044" y="2126888"/>
            <a:chExt cx="8363729" cy="4522097"/>
          </a:xfrm>
        </p:grpSpPr>
        <p:pic>
          <p:nvPicPr>
            <p:cNvPr id="5" name="Picture 2" descr="http://scarbsf1.files.wordpress.com/2011/01/f1t_steering_schematic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1590" y="4356267"/>
              <a:ext cx="2468183" cy="1802521"/>
            </a:xfrm>
            <a:prstGeom prst="rect">
              <a:avLst/>
            </a:prstGeom>
            <a:noFill/>
            <a:effectLst>
              <a:glow rad="101600">
                <a:schemeClr val="tx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inform.mclarenautomotive.com/upload/en/edition-02/giant-leaps/e02-reseach-powertrai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6044" y="4471642"/>
              <a:ext cx="2561329" cy="1765668"/>
            </a:xfrm>
            <a:prstGeom prst="rect">
              <a:avLst/>
            </a:prstGeom>
            <a:noFill/>
            <a:effectLst>
              <a:glow rad="101600">
                <a:schemeClr val="tx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55" b="5616"/>
            <a:stretch/>
          </p:blipFill>
          <p:spPr>
            <a:xfrm>
              <a:off x="1523863" y="2880707"/>
              <a:ext cx="6560771" cy="2494182"/>
            </a:xfrm>
            <a:prstGeom prst="rect">
              <a:avLst/>
            </a:prstGeom>
            <a:effectLst>
              <a:glow rad="368300">
                <a:schemeClr val="accent3">
                  <a:satMod val="175000"/>
                </a:schemeClr>
              </a:glo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2507072" y="2126888"/>
              <a:ext cx="1481748" cy="629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388"/>
              <a:r>
                <a:rPr lang="en-GB" sz="1300" dirty="0">
                  <a:solidFill>
                    <a:srgbClr val="01649D"/>
                  </a:solidFill>
                  <a:ea typeface="MS PGothic" pitchFamily="34" charset="-128"/>
                  <a:cs typeface="Arial" charset="0"/>
                </a:rPr>
                <a:t>Built-in Analytics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40860" y="2522331"/>
              <a:ext cx="2080164" cy="10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388"/>
              <a:r>
                <a:rPr lang="en-GB" sz="1300" dirty="0">
                  <a:solidFill>
                    <a:srgbClr val="01649D"/>
                  </a:solidFill>
                  <a:ea typeface="MS PGothic" pitchFamily="34" charset="-128"/>
                  <a:cs typeface="Arial" charset="0"/>
                </a:rPr>
                <a:t>Well-designed component interfaces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2161" y="2382770"/>
              <a:ext cx="1642043" cy="629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388"/>
              <a:r>
                <a:rPr lang="en-GB" sz="1300" dirty="0">
                  <a:solidFill>
                    <a:srgbClr val="01649D"/>
                  </a:solidFill>
                  <a:ea typeface="MS PGothic" pitchFamily="34" charset="-128"/>
                  <a:cs typeface="Arial" charset="0"/>
                </a:rPr>
                <a:t>Continuous testing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92935" y="2257129"/>
              <a:ext cx="2020260" cy="10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388"/>
              <a:r>
                <a:rPr lang="en-GB" sz="1300" dirty="0">
                  <a:solidFill>
                    <a:srgbClr val="01649D"/>
                  </a:solidFill>
                  <a:ea typeface="MS PGothic" pitchFamily="34" charset="-128"/>
                  <a:cs typeface="Arial" charset="0"/>
                </a:rPr>
                <a:t>Upgradable components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2965" y="3050697"/>
              <a:ext cx="1588409" cy="14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388"/>
              <a:r>
                <a:rPr lang="en-GB" sz="1300" dirty="0">
                  <a:solidFill>
                    <a:srgbClr val="01649D"/>
                  </a:solidFill>
                  <a:ea typeface="MS PGothic" pitchFamily="34" charset="-128"/>
                  <a:cs typeface="Arial" charset="0"/>
                </a:rPr>
                <a:t>Rapidly replaceable</a:t>
              </a:r>
            </a:p>
            <a:p>
              <a:pPr defTabSz="816388"/>
              <a:r>
                <a:rPr lang="en-GB" sz="1300" dirty="0">
                  <a:solidFill>
                    <a:srgbClr val="01649D"/>
                  </a:solidFill>
                  <a:ea typeface="MS PGothic" pitchFamily="34" charset="-128"/>
                  <a:cs typeface="Arial" charset="0"/>
                </a:rPr>
                <a:t>components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26461" y="5588058"/>
              <a:ext cx="1664986" cy="106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388"/>
              <a:r>
                <a:rPr lang="en-GB" sz="1300" dirty="0">
                  <a:solidFill>
                    <a:srgbClr val="01649D"/>
                  </a:solidFill>
                  <a:ea typeface="MS PGothic" pitchFamily="34" charset="-128"/>
                  <a:cs typeface="Arial" charset="0"/>
                </a:rPr>
                <a:t>Clearly documented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332412" y="3854294"/>
              <a:ext cx="632838" cy="347709"/>
            </a:xfrm>
            <a:prstGeom prst="line">
              <a:avLst/>
            </a:prstGeom>
            <a:ln>
              <a:solidFill>
                <a:srgbClr val="0019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523863" y="2667538"/>
              <a:ext cx="747131" cy="400485"/>
            </a:xfrm>
            <a:prstGeom prst="line">
              <a:avLst/>
            </a:prstGeom>
            <a:ln>
              <a:solidFill>
                <a:srgbClr val="0019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62130" y="2405276"/>
              <a:ext cx="470105" cy="784933"/>
            </a:xfrm>
            <a:prstGeom prst="line">
              <a:avLst/>
            </a:prstGeom>
            <a:ln>
              <a:solidFill>
                <a:srgbClr val="0019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989300" y="2846914"/>
              <a:ext cx="226016" cy="853509"/>
            </a:xfrm>
            <a:prstGeom prst="line">
              <a:avLst/>
            </a:prstGeom>
            <a:ln>
              <a:solidFill>
                <a:srgbClr val="0019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406994" y="3415865"/>
              <a:ext cx="506761" cy="965297"/>
            </a:xfrm>
            <a:prstGeom prst="line">
              <a:avLst/>
            </a:prstGeom>
            <a:ln>
              <a:solidFill>
                <a:srgbClr val="0019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1157" y="5350725"/>
              <a:ext cx="747131" cy="400485"/>
            </a:xfrm>
            <a:prstGeom prst="line">
              <a:avLst/>
            </a:prstGeom>
            <a:ln>
              <a:solidFill>
                <a:srgbClr val="0019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666136" y="2842688"/>
              <a:ext cx="2080164" cy="629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388"/>
              <a:r>
                <a:rPr lang="en-GB" sz="1300" dirty="0">
                  <a:solidFill>
                    <a:srgbClr val="01649D"/>
                  </a:solidFill>
                  <a:ea typeface="MS PGothic" pitchFamily="34" charset="-128"/>
                  <a:cs typeface="Arial" charset="0"/>
                </a:rPr>
                <a:t>Controls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5565601" y="3148947"/>
              <a:ext cx="629599" cy="1322695"/>
            </a:xfrm>
            <a:prstGeom prst="line">
              <a:avLst/>
            </a:prstGeom>
            <a:ln>
              <a:solidFill>
                <a:srgbClr val="0019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95217" y="640835"/>
            <a:ext cx="8684556" cy="2360617"/>
          </a:xfrm>
          <a:prstGeom prst="rect">
            <a:avLst/>
          </a:prstGeom>
        </p:spPr>
        <p:txBody>
          <a:bodyPr lIns="81639" tIns="40819" rIns="81639" bIns="40819">
            <a:normAutofit/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>
                <a:solidFill>
                  <a:schemeClr val="bg1"/>
                </a:solidFill>
              </a:rPr>
              <a:t>A Pre development environment where we create improve, transform and maintain new and existing products for a rapidly changing market place.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i="1" dirty="0">
                <a:solidFill>
                  <a:srgbClr val="FF6600"/>
                </a:solidFill>
              </a:rPr>
              <a:t>Process - </a:t>
            </a:r>
            <a:r>
              <a:rPr lang="en-US" sz="1500" dirty="0">
                <a:solidFill>
                  <a:schemeClr val="bg1"/>
                </a:solidFill>
              </a:rPr>
              <a:t>Built on Agile and Lean methods enabling fast Discovery, successes, failures, learning and recoveries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i="1" dirty="0" smtClean="0">
                <a:solidFill>
                  <a:srgbClr val="FF6600"/>
                </a:solidFill>
              </a:rPr>
              <a:t>People - </a:t>
            </a:r>
            <a:r>
              <a:rPr lang="en-US" sz="1500" dirty="0">
                <a:solidFill>
                  <a:schemeClr val="bg1"/>
                </a:solidFill>
              </a:rPr>
              <a:t>Product Dedicated Teams that work in well defined sprints enabled by the shared services of the Lab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i="1" dirty="0" smtClean="0">
                <a:solidFill>
                  <a:srgbClr val="FF6600"/>
                </a:solidFill>
              </a:rPr>
              <a:t>Technology - </a:t>
            </a:r>
            <a:r>
              <a:rPr lang="en-US" sz="1500" dirty="0">
                <a:solidFill>
                  <a:schemeClr val="bg1"/>
                </a:solidFill>
              </a:rPr>
              <a:t>An isolated Sandbox – Isolated from the customers enterprise </a:t>
            </a:r>
            <a:r>
              <a:rPr lang="en-US" sz="1500" dirty="0">
                <a:solidFill>
                  <a:srgbClr val="001934"/>
                </a:solidFill>
              </a:rPr>
              <a:t>so that legacy road blocks don’t effect innovation</a:t>
            </a:r>
            <a:endParaRPr lang="en-US" sz="1500" i="1" dirty="0">
              <a:solidFill>
                <a:srgbClr val="FF6600"/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159928" y="27259"/>
            <a:ext cx="6931751" cy="39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What is the “</a:t>
            </a:r>
            <a:r>
              <a:rPr lang="en-US" sz="2300" b="1" i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Incubation Lab &amp; Development Factory</a:t>
            </a: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92074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 bwMode="auto">
          <a:xfrm>
            <a:off x="578213" y="155322"/>
            <a:ext cx="7400473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The Incubation Lab &amp; Factory Approach</a:t>
            </a: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 smtClean="0">
                <a:solidFill>
                  <a:srgbClr val="FF0000"/>
                </a:solidFill>
                <a:ea typeface="Arial Unicode MS"/>
                <a:cs typeface="Arial Unicode MS"/>
              </a:rPr>
              <a:t>Pilot </a:t>
            </a:r>
            <a:r>
              <a:rPr lang="en-US" sz="2300" b="1" kern="0" dirty="0">
                <a:solidFill>
                  <a:srgbClr val="FF0000"/>
                </a:solidFill>
                <a:ea typeface="Arial Unicode MS"/>
                <a:cs typeface="Arial Unicode MS"/>
              </a:rPr>
              <a:t>EXAMPLE – </a:t>
            </a:r>
            <a:r>
              <a:rPr lang="en-US" sz="2300" b="1" kern="0" dirty="0" smtClean="0">
                <a:solidFill>
                  <a:srgbClr val="FF0000"/>
                </a:solidFill>
                <a:ea typeface="Arial Unicode MS"/>
                <a:cs typeface="Arial Unicode MS"/>
              </a:rPr>
              <a:t>External API</a:t>
            </a:r>
            <a:endParaRPr lang="en-US" sz="2300" b="1" kern="0" dirty="0">
              <a:solidFill>
                <a:srgbClr val="FF0000"/>
              </a:solidFill>
              <a:ea typeface="Arial Unicode MS"/>
              <a:cs typeface="Arial Unicode MS"/>
            </a:endParaRP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	</a:t>
            </a:r>
            <a:endParaRPr lang="en-US" sz="2300" b="1" kern="0" dirty="0">
              <a:solidFill>
                <a:srgbClr val="0070C0"/>
              </a:solidFill>
              <a:ea typeface="Arial Unicode MS"/>
              <a:cs typeface="Arial Unicode M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510" y="838565"/>
            <a:ext cx="365967" cy="3659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169" y="766743"/>
            <a:ext cx="441834" cy="437789"/>
          </a:xfrm>
          <a:prstGeom prst="rect">
            <a:avLst/>
          </a:prstGeom>
        </p:spPr>
      </p:pic>
      <p:sp>
        <p:nvSpPr>
          <p:cNvPr id="15" name="Rounded Rectangle 8"/>
          <p:cNvSpPr>
            <a:spLocks noChangeArrowheads="1"/>
          </p:cNvSpPr>
          <p:nvPr/>
        </p:nvSpPr>
        <p:spPr bwMode="auto">
          <a:xfrm>
            <a:off x="758699" y="857598"/>
            <a:ext cx="7560794" cy="322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7150" tIns="28575" rIns="57150" bIns="28575"/>
          <a:lstStyle/>
          <a:p>
            <a:pPr>
              <a:spcBef>
                <a:spcPct val="50000"/>
              </a:spcBef>
              <a:buClr>
                <a:srgbClr val="000000"/>
              </a:buClr>
            </a:pPr>
            <a:r>
              <a:rPr lang="en-US" altLang="zh-CN" sz="1500" b="1" dirty="0" smtClean="0">
                <a:solidFill>
                  <a:srgbClr val="001934"/>
                </a:solidFill>
                <a:ea typeface="MS PGothic" charset="0"/>
                <a:cs typeface="MS PGothic" charset="0"/>
              </a:rPr>
              <a:t>Extend </a:t>
            </a:r>
            <a:r>
              <a:rPr lang="en-US" altLang="zh-CN" sz="1500" b="1" dirty="0" smtClean="0">
                <a:solidFill>
                  <a:srgbClr val="001934"/>
                </a:solidFill>
                <a:ea typeface="MS PGothic" charset="0"/>
                <a:cs typeface="MS PGothic" charset="0"/>
              </a:rPr>
              <a:t>Existing applications </a:t>
            </a:r>
            <a:r>
              <a:rPr lang="en-US" altLang="zh-CN" sz="1500" b="1" dirty="0" smtClean="0">
                <a:solidFill>
                  <a:srgbClr val="001934"/>
                </a:solidFill>
                <a:ea typeface="MS PGothic" charset="0"/>
                <a:cs typeface="MS PGothic" charset="0"/>
              </a:rPr>
              <a:t>through APIs to Software Vendors</a:t>
            </a:r>
            <a:endParaRPr lang="en-US" altLang="zh-CN" sz="1500" b="1" dirty="0">
              <a:solidFill>
                <a:srgbClr val="001934"/>
              </a:solidFill>
              <a:ea typeface="MS PGothic" charset="0"/>
              <a:cs typeface="MS PGothic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b="1" i="1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 Develop an API that provides </a:t>
            </a:r>
            <a:r>
              <a:rPr lang="en-US" altLang="zh-CN" sz="1100" b="1" i="1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r>
              <a:rPr lang="en-US" altLang="zh-CN" sz="1100" b="1" i="1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can be exposed to multiple channels.  The API should be </a:t>
            </a:r>
            <a:r>
              <a:rPr lang="en-US" altLang="zh-CN" sz="1100" b="1" i="1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use by software vendors to integrate with </a:t>
            </a:r>
            <a:r>
              <a:rPr lang="en-US" altLang="zh-CN" sz="1100" b="1" i="1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providers application and services. </a:t>
            </a:r>
            <a:endParaRPr lang="en-US" altLang="zh-CN" sz="1100" b="1" i="1" dirty="0" smtClean="0">
              <a:solidFill>
                <a:srgbClr val="001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product owner to drive value and vision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a product profile and targeted market for the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endParaRPr lang="en-US" altLang="zh-CN" sz="1100" dirty="0">
              <a:solidFill>
                <a:srgbClr val="001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 a Lean start up and Agile team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 APIs and micro services needed to enable the application components and services 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any new services required leveraging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frameworks and models where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</a:t>
            </a: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multi-channel consumption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boxed sprints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Execute, produce, monitor, evaluate results, </a:t>
            </a:r>
            <a:r>
              <a:rPr lang="en-US" altLang="zh-CN" sz="1100" b="1" i="1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661605"/>
              </p:ext>
            </p:extLst>
          </p:nvPr>
        </p:nvGraphicFramePr>
        <p:xfrm>
          <a:off x="667259" y="3726642"/>
          <a:ext cx="7727067" cy="116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689"/>
                <a:gridCol w="2575689"/>
                <a:gridCol w="2575689"/>
              </a:tblGrid>
              <a:tr h="2476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People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Process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Technology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</a:tr>
              <a:tr h="2476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Customer SCRUM team – “4 in a box”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Lean startup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Bluemix</a:t>
                      </a:r>
                      <a:r>
                        <a:rPr lang="en-US" sz="1300" dirty="0" smtClean="0"/>
                        <a:t> or Dedicated Sandbox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IBM Experts – API SME &amp; Agile Coach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Agile development methodology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pPr marL="0" marR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APIs front</a:t>
                      </a:r>
                      <a:r>
                        <a:rPr lang="en-US" sz="1300" baseline="0" dirty="0" smtClean="0"/>
                        <a:t> ending supporting web services</a:t>
                      </a:r>
                      <a:endParaRPr lang="en-US" sz="1300" dirty="0" smtClean="0"/>
                    </a:p>
                  </a:txBody>
                  <a:tcPr marL="57150" marR="57150" marT="28575" marB="2857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52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 bwMode="auto">
          <a:xfrm>
            <a:off x="578213" y="155322"/>
            <a:ext cx="7400473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The Incubation Lab &amp; Factory Approach</a:t>
            </a: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 smtClean="0">
                <a:solidFill>
                  <a:srgbClr val="FF0000"/>
                </a:solidFill>
                <a:ea typeface="Arial Unicode MS"/>
                <a:cs typeface="Arial Unicode MS"/>
              </a:rPr>
              <a:t>Pilot </a:t>
            </a:r>
            <a:r>
              <a:rPr lang="en-US" sz="2300" b="1" kern="0" dirty="0">
                <a:solidFill>
                  <a:srgbClr val="FF0000"/>
                </a:solidFill>
                <a:ea typeface="Arial Unicode MS"/>
                <a:cs typeface="Arial Unicode MS"/>
              </a:rPr>
              <a:t>– EXAMPLE – System of Record</a:t>
            </a:r>
            <a:endParaRPr lang="en-US" sz="2300" b="1" kern="0" dirty="0">
              <a:solidFill>
                <a:srgbClr val="FF0000"/>
              </a:solidFill>
              <a:latin typeface="+mn-lt"/>
              <a:ea typeface="Arial Unicode MS"/>
              <a:cs typeface="Arial Unicode MS"/>
            </a:endParaRP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	</a:t>
            </a:r>
            <a:endParaRPr lang="en-US" sz="2300" b="1" kern="0" dirty="0">
              <a:solidFill>
                <a:srgbClr val="0070C0"/>
              </a:solidFill>
              <a:ea typeface="Arial Unicode MS"/>
              <a:cs typeface="Arial Unicode M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510" y="838565"/>
            <a:ext cx="365967" cy="3659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169" y="766743"/>
            <a:ext cx="441834" cy="437789"/>
          </a:xfrm>
          <a:prstGeom prst="rect">
            <a:avLst/>
          </a:prstGeom>
        </p:spPr>
      </p:pic>
      <p:sp>
        <p:nvSpPr>
          <p:cNvPr id="15" name="Rounded Rectangle 8"/>
          <p:cNvSpPr>
            <a:spLocks noChangeArrowheads="1"/>
          </p:cNvSpPr>
          <p:nvPr/>
        </p:nvSpPr>
        <p:spPr bwMode="auto">
          <a:xfrm>
            <a:off x="758699" y="804196"/>
            <a:ext cx="7219987" cy="309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7150" tIns="28575" rIns="57150" bIns="28575"/>
          <a:lstStyle/>
          <a:p>
            <a:pPr>
              <a:spcBef>
                <a:spcPct val="50000"/>
              </a:spcBef>
              <a:buClr>
                <a:srgbClr val="000000"/>
              </a:buClr>
            </a:pPr>
            <a:r>
              <a:rPr lang="en-US" altLang="zh-CN" sz="1500" b="1" dirty="0" err="1" smtClean="0">
                <a:solidFill>
                  <a:srgbClr val="001934"/>
                </a:solidFill>
                <a:ea typeface="MS PGothic" charset="0"/>
                <a:cs typeface="MS PGothic" charset="0"/>
              </a:rPr>
              <a:t>SoR</a:t>
            </a:r>
            <a:r>
              <a:rPr lang="en-US" altLang="zh-CN" sz="1500" b="1" dirty="0" smtClean="0">
                <a:solidFill>
                  <a:srgbClr val="001934"/>
                </a:solidFill>
                <a:ea typeface="MS PGothic" charset="0"/>
                <a:cs typeface="MS PGothic" charset="0"/>
              </a:rPr>
              <a:t> Re</a:t>
            </a:r>
            <a:r>
              <a:rPr lang="en-US" altLang="zh-CN" sz="1500" b="1" dirty="0">
                <a:solidFill>
                  <a:srgbClr val="001934"/>
                </a:solidFill>
                <a:ea typeface="MS PGothic" charset="0"/>
                <a:cs typeface="MS PGothic" charset="0"/>
              </a:rPr>
              <a:t>-architecture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b="1" i="1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altLang="zh-CN" sz="1100" b="1" i="1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Lean and Agile development approaches to the maintenance and update activities of Systems of Record.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functional areas of change in the existing application and prioritize them 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a decomposition of the functional areas to identify service and API opportunities</a:t>
            </a:r>
            <a:endParaRPr lang="en-US" altLang="zh-CN" sz="1100" dirty="0">
              <a:solidFill>
                <a:srgbClr val="001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Prioritize the identified services and APIs</a:t>
            </a:r>
            <a:endParaRPr lang="en-US" altLang="zh-CN" sz="1100" dirty="0">
              <a:solidFill>
                <a:srgbClr val="001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development Sprint backlog</a:t>
            </a:r>
            <a:endParaRPr lang="en-US" altLang="zh-CN" sz="1100" dirty="0">
              <a:solidFill>
                <a:srgbClr val="001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boxed sprints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Execute, produce, monitor, evaluate results, </a:t>
            </a:r>
            <a:r>
              <a:rPr lang="en-US" altLang="zh-CN" sz="1100" b="1" i="1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286901"/>
              </p:ext>
            </p:extLst>
          </p:nvPr>
        </p:nvGraphicFramePr>
        <p:xfrm>
          <a:off x="687579" y="3710514"/>
          <a:ext cx="7727067" cy="136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689"/>
                <a:gridCol w="2575689"/>
                <a:gridCol w="2575689"/>
              </a:tblGrid>
              <a:tr h="2476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People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Process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Technology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</a:tr>
              <a:tr h="2476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Customer SCRUM team – “4 in a box”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Lean startup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 smtClean="0"/>
                        <a:t>Bluemix</a:t>
                      </a:r>
                      <a:r>
                        <a:rPr lang="en-US" sz="1300" dirty="0" smtClean="0"/>
                        <a:t> or Dedicated Sandbox</a:t>
                      </a:r>
                    </a:p>
                    <a:p>
                      <a:endParaRPr lang="en-US" sz="1300" dirty="0"/>
                    </a:p>
                  </a:txBody>
                  <a:tcPr marL="57150" marR="57150" marT="28575" marB="28575"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IBM Experts – Banking</a:t>
                      </a:r>
                      <a:r>
                        <a:rPr lang="en-US" sz="1300" baseline="0" dirty="0" smtClean="0"/>
                        <a:t> Models experts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Agile development methodology and possibly</a:t>
                      </a:r>
                      <a:r>
                        <a:rPr lang="en-US" sz="1300" baseline="0" dirty="0" smtClean="0"/>
                        <a:t> waterfall for certain service development activities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pPr marL="0" marR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BIAN/IFW Web Services and non-IFW</a:t>
                      </a:r>
                      <a:r>
                        <a:rPr lang="en-US" sz="1300" baseline="0" dirty="0" smtClean="0"/>
                        <a:t> based Web Services</a:t>
                      </a:r>
                      <a:endParaRPr lang="en-US" sz="1300" dirty="0" smtClean="0"/>
                    </a:p>
                  </a:txBody>
                  <a:tcPr marL="57150" marR="57150" marT="28575" marB="2857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91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 bwMode="auto">
          <a:xfrm>
            <a:off x="377776" y="227485"/>
            <a:ext cx="6781884" cy="72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The Incubation Lab &amp; Factory Approach</a:t>
            </a: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 smtClean="0">
                <a:solidFill>
                  <a:srgbClr val="FF0000"/>
                </a:solidFill>
                <a:ea typeface="Arial Unicode MS"/>
                <a:cs typeface="Arial Unicode MS"/>
              </a:rPr>
              <a:t>Banking </a:t>
            </a:r>
            <a:r>
              <a:rPr lang="en-US" sz="2300" b="1" kern="0" dirty="0">
                <a:solidFill>
                  <a:srgbClr val="FF0000"/>
                </a:solidFill>
                <a:ea typeface="Arial Unicode MS"/>
                <a:cs typeface="Arial Unicode MS"/>
              </a:rPr>
              <a:t>Pilot EXAMPLE – System of Engagement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510" y="838565"/>
            <a:ext cx="365967" cy="3659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169" y="766743"/>
            <a:ext cx="441834" cy="437789"/>
          </a:xfrm>
          <a:prstGeom prst="rect">
            <a:avLst/>
          </a:prstGeom>
        </p:spPr>
      </p:pic>
      <p:sp>
        <p:nvSpPr>
          <p:cNvPr id="15" name="Rounded Rectangle 8"/>
          <p:cNvSpPr>
            <a:spLocks noChangeArrowheads="1"/>
          </p:cNvSpPr>
          <p:nvPr/>
        </p:nvSpPr>
        <p:spPr bwMode="auto">
          <a:xfrm>
            <a:off x="758699" y="933256"/>
            <a:ext cx="7560794" cy="327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7150" tIns="28575" rIns="57150" bIns="28575"/>
          <a:lstStyle/>
          <a:p>
            <a:pPr>
              <a:spcBef>
                <a:spcPct val="50000"/>
              </a:spcBef>
              <a:buClr>
                <a:srgbClr val="000000"/>
              </a:buClr>
            </a:pPr>
            <a:r>
              <a:rPr lang="en-US" altLang="zh-CN" sz="1500" b="1" dirty="0" smtClean="0">
                <a:solidFill>
                  <a:srgbClr val="001934"/>
                </a:solidFill>
                <a:ea typeface="MS PGothic" charset="0"/>
                <a:cs typeface="MS PGothic" charset="0"/>
              </a:rPr>
              <a:t>Wearable Version of Virtual Wallet Application</a:t>
            </a:r>
            <a:endParaRPr lang="en-US" altLang="zh-CN" sz="1500" b="1" dirty="0">
              <a:solidFill>
                <a:srgbClr val="001934"/>
              </a:solidFill>
              <a:ea typeface="MS PGothic" charset="0"/>
              <a:cs typeface="MS PGothic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b="1" i="1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 Develop </a:t>
            </a:r>
            <a:r>
              <a:rPr lang="en-US" altLang="zh-CN" sz="1100" b="1" i="1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version of Virtual Wallet for wearable devices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product owner to drive value and vision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Lean start up and Agile team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UI/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 and components </a:t>
            </a: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</a:t>
            </a:r>
            <a:r>
              <a:rPr lang="en-US" altLang="zh-CN" sz="1100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development of Virtual Wallet “wearable” application which </a:t>
            </a: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leverages </a:t>
            </a:r>
            <a:r>
              <a:rPr lang="en-US" altLang="zh-CN" sz="1100" b="1" i="1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</a:t>
            </a:r>
            <a:r>
              <a:rPr lang="en-US" altLang="zh-CN" sz="1100" b="1" i="1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Based Banking (WBB) or </a:t>
            </a:r>
            <a:r>
              <a:rPr lang="en-US" altLang="zh-CN" sz="1100" b="1" i="1" dirty="0" err="1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lang="en-US" altLang="zh-CN" sz="1100" b="1" i="1" dirty="0" smtClean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Banking (OLB) services</a:t>
            </a:r>
            <a:endParaRPr lang="en-US" altLang="zh-CN" sz="1100" b="1" i="1" dirty="0">
              <a:solidFill>
                <a:srgbClr val="001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 APIs and micro services needed to enable the application components and services 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any new services required leveraging BIAN/Banking Models (IFW) where possible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for multi-channel consumption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boxed sprints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100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Execute, produce, monitor, evaluate results, </a:t>
            </a:r>
            <a:r>
              <a:rPr lang="en-US" altLang="zh-CN" sz="1100" b="1" i="1" dirty="0">
                <a:solidFill>
                  <a:srgbClr val="001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942348"/>
              </p:ext>
            </p:extLst>
          </p:nvPr>
        </p:nvGraphicFramePr>
        <p:xfrm>
          <a:off x="657099" y="3891196"/>
          <a:ext cx="7727067" cy="116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689"/>
                <a:gridCol w="2575689"/>
                <a:gridCol w="2575689"/>
              </a:tblGrid>
              <a:tr h="2476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People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Process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Technology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</a:tr>
              <a:tr h="2476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Customer SCRUM team – “4 in a box”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Lean startup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Bluemix</a:t>
                      </a:r>
                      <a:r>
                        <a:rPr lang="en-US" sz="1300" dirty="0" smtClean="0"/>
                        <a:t> or Dedicated Sandbox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IBM Experts – API SME &amp; Agile Coach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Agile development methodology</a:t>
                      </a:r>
                      <a:endParaRPr lang="en-US" sz="1300" dirty="0"/>
                    </a:p>
                  </a:txBody>
                  <a:tcPr marL="57150" marR="57150" marT="28575" marB="28575"/>
                </a:tc>
                <a:tc>
                  <a:txBody>
                    <a:bodyPr/>
                    <a:lstStyle/>
                    <a:p>
                      <a:pPr marL="0" marR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aseline="0" dirty="0" smtClean="0"/>
                        <a:t>Wearable app, APIs, web services, etc.</a:t>
                      </a:r>
                      <a:endParaRPr lang="en-US" sz="1300" dirty="0" smtClean="0"/>
                    </a:p>
                  </a:txBody>
                  <a:tcPr marL="57150" marR="57150" marT="28575" marB="28575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62729" y="465040"/>
            <a:ext cx="115416" cy="336631"/>
          </a:xfrm>
          <a:prstGeom prst="rect">
            <a:avLst/>
          </a:prstGeom>
          <a:noFill/>
        </p:spPr>
        <p:txBody>
          <a:bodyPr wrap="none" lIns="57150" tIns="28575" rIns="57150" bIns="28575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404" y="1642644"/>
            <a:ext cx="2092599" cy="1526878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 bwMode="auto">
          <a:xfrm>
            <a:off x="-26387" y="16613"/>
            <a:ext cx="7400473" cy="65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1024" tIns="25512" rIns="51024" bIns="25512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1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The Incubation Lab &amp; Development Factory Project </a:t>
            </a:r>
            <a:r>
              <a:rPr lang="en-US" sz="21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Pilot Scope</a:t>
            </a:r>
            <a:endParaRPr lang="en-US" sz="2100" b="1" kern="0" dirty="0">
              <a:solidFill>
                <a:srgbClr val="0070C0"/>
              </a:solidFill>
              <a:latin typeface="Calibri"/>
              <a:ea typeface="Arial Unicode MS"/>
              <a:cs typeface="Arial Unicode MS"/>
            </a:endParaRP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n-US" sz="2100" b="1" kern="0" dirty="0">
              <a:solidFill>
                <a:srgbClr val="0070C0"/>
              </a:solidFill>
              <a:latin typeface="+mn-lt"/>
              <a:ea typeface="Arial Unicode MS"/>
              <a:cs typeface="Arial Unicode MS"/>
            </a:endParaRPr>
          </a:p>
        </p:txBody>
      </p:sp>
      <p:sp>
        <p:nvSpPr>
          <p:cNvPr id="63" name="Rounded Rectangle 8"/>
          <p:cNvSpPr>
            <a:spLocks noChangeArrowheads="1"/>
          </p:cNvSpPr>
          <p:nvPr/>
        </p:nvSpPr>
        <p:spPr bwMode="auto">
          <a:xfrm>
            <a:off x="571494" y="1120796"/>
            <a:ext cx="8678837" cy="341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1024" tIns="25512" rIns="51024" bIns="25512"/>
          <a:lstStyle/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Consult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and Mentor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the strategy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for creating APIs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using Agile, Lean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&amp;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Extreme Programming techniques.</a:t>
            </a:r>
          </a:p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Identify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Business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Proposition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&amp;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Goal for the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Pilot Product</a:t>
            </a:r>
            <a:endParaRPr lang="en-US" sz="16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Identify a Product Owner to drive value and Vision</a:t>
            </a:r>
          </a:p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Consult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customer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to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define a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product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Profile and Targeted Market</a:t>
            </a:r>
          </a:p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Create a </a:t>
            </a:r>
            <a:r>
              <a:rPr lang="en-US" sz="16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Bluemix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Development Space, Assets and Services.</a:t>
            </a:r>
            <a:endParaRPr lang="en-US" sz="16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Create a Lean Start up Agile team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Co-Located IBM and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Customer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Resources</a:t>
            </a:r>
            <a:endParaRPr lang="en-US" sz="16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Decompose the larger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pilot product vision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into deliverables </a:t>
            </a:r>
            <a:endParaRPr lang="en-US" sz="1600" b="1" dirty="0" smtClean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Identify &amp;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Build APIs, Services and/or Micro Services needed to Enable Multi-Channel Consumption</a:t>
            </a:r>
          </a:p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Identify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&amp; Acquire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customer Simulated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to support service components</a:t>
            </a:r>
          </a:p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Prioritize projects, Create Scrum Sprints and a Sprint Backlog to fit the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pilot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time box </a:t>
            </a:r>
          </a:p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Develop,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Release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Monitor, Analyze 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Feedback &amp; </a:t>
            </a:r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Repeat to I</a:t>
            </a:r>
            <a:r>
              <a:rPr 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mprove</a:t>
            </a:r>
            <a:endParaRPr lang="en-US" sz="16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519" y="838573"/>
            <a:ext cx="365967" cy="3659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169" y="766747"/>
            <a:ext cx="441834" cy="437789"/>
          </a:xfrm>
          <a:prstGeom prst="rect">
            <a:avLst/>
          </a:prstGeom>
        </p:spPr>
      </p:pic>
      <p:sp>
        <p:nvSpPr>
          <p:cNvPr id="15" name="Rounded Rectangle 8"/>
          <p:cNvSpPr>
            <a:spLocks noChangeArrowheads="1"/>
          </p:cNvSpPr>
          <p:nvPr/>
        </p:nvSpPr>
        <p:spPr bwMode="auto">
          <a:xfrm>
            <a:off x="0" y="354664"/>
            <a:ext cx="7215336" cy="77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1024" tIns="25512" rIns="51024" bIns="25512"/>
          <a:lstStyle/>
          <a:p>
            <a:r>
              <a:rPr lang="en-US" b="1" dirty="0" smtClean="0">
                <a:solidFill>
                  <a:srgbClr val="FF0000"/>
                </a:solidFill>
              </a:rPr>
              <a:t>IBM will </a:t>
            </a:r>
            <a:r>
              <a:rPr lang="en-US" b="1" dirty="0">
                <a:solidFill>
                  <a:srgbClr val="FF0000"/>
                </a:solidFill>
              </a:rPr>
              <a:t>implementing </a:t>
            </a:r>
            <a:r>
              <a:rPr lang="en-US" b="1" dirty="0" err="1">
                <a:solidFill>
                  <a:srgbClr val="FF0000"/>
                </a:solidFill>
              </a:rPr>
              <a:t>upto</a:t>
            </a:r>
            <a:r>
              <a:rPr lang="en-US" b="1" dirty="0">
                <a:solidFill>
                  <a:srgbClr val="FF0000"/>
                </a:solidFill>
              </a:rPr>
              <a:t> 4 services </a:t>
            </a:r>
            <a:r>
              <a:rPr lang="en-US" b="1" dirty="0" smtClean="0">
                <a:solidFill>
                  <a:srgbClr val="FF0000"/>
                </a:solidFill>
              </a:rPr>
              <a:t>in a 6 week </a:t>
            </a:r>
            <a:r>
              <a:rPr lang="en-US" b="1" dirty="0">
                <a:solidFill>
                  <a:srgbClr val="FF0000"/>
                </a:solidFill>
              </a:rPr>
              <a:t>pilot </a:t>
            </a:r>
            <a:r>
              <a:rPr lang="en-US" b="1" dirty="0" smtClean="0">
                <a:solidFill>
                  <a:srgbClr val="FF0000"/>
                </a:solidFill>
              </a:rPr>
              <a:t>MVP mobile </a:t>
            </a:r>
            <a:r>
              <a:rPr lang="en-US" b="1" dirty="0">
                <a:solidFill>
                  <a:srgbClr val="FF0000"/>
                </a:solidFill>
              </a:rPr>
              <a:t>app </a:t>
            </a:r>
            <a:r>
              <a:rPr lang="en-US" b="1" dirty="0" smtClean="0">
                <a:solidFill>
                  <a:srgbClr val="FF0000"/>
                </a:solidFill>
              </a:rPr>
              <a:t>effort built using </a:t>
            </a:r>
            <a:r>
              <a:rPr lang="en-US" b="1" dirty="0">
                <a:solidFill>
                  <a:srgbClr val="FF0000"/>
                </a:solidFill>
              </a:rPr>
              <a:t>the </a:t>
            </a:r>
            <a:r>
              <a:rPr lang="en-US" b="1" dirty="0" err="1" smtClean="0">
                <a:solidFill>
                  <a:srgbClr val="0050A6"/>
                </a:solidFill>
              </a:rPr>
              <a:t>Bluemix</a:t>
            </a:r>
            <a:r>
              <a:rPr lang="en-US" b="1" dirty="0" smtClean="0">
                <a:solidFill>
                  <a:srgbClr val="0050A6"/>
                </a:solidFill>
              </a:rPr>
              <a:t> on IBM </a:t>
            </a:r>
            <a:r>
              <a:rPr lang="en-US" b="1" dirty="0">
                <a:solidFill>
                  <a:srgbClr val="0050A6"/>
                </a:solidFill>
              </a:rPr>
              <a:t>owned platform </a:t>
            </a:r>
            <a:r>
              <a:rPr lang="en-US" b="1" dirty="0" smtClean="0">
                <a:solidFill>
                  <a:srgbClr val="FF0000"/>
                </a:solidFill>
              </a:rPr>
              <a:t>dedicated to </a:t>
            </a:r>
            <a:r>
              <a:rPr lang="en-US" b="1" dirty="0" smtClean="0">
                <a:solidFill>
                  <a:srgbClr val="FF0000"/>
                </a:solidFill>
              </a:rPr>
              <a:t>the customer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549275" y="4902995"/>
            <a:ext cx="1004888" cy="138113"/>
          </a:xfrm>
        </p:spPr>
        <p:txBody>
          <a:bodyPr/>
          <a:lstStyle/>
          <a:p>
            <a:pPr>
              <a:defRPr/>
            </a:pPr>
            <a:fld id="{328503C4-B15D-414F-B35F-2EE8B1CAD58D}" type="slidenum">
              <a:rPr lang="en-US"/>
              <a:pPr>
                <a:defRPr/>
              </a:pPr>
              <a:t>24</a:t>
            </a:fld>
            <a:endParaRPr lang="en-US"/>
          </a:p>
        </p:txBody>
      </p:sp>
      <p:grpSp>
        <p:nvGrpSpPr>
          <p:cNvPr id="80898" name="Group 2"/>
          <p:cNvGrpSpPr>
            <a:grpSpLocks/>
          </p:cNvGrpSpPr>
          <p:nvPr/>
        </p:nvGrpSpPr>
        <p:grpSpPr bwMode="auto">
          <a:xfrm>
            <a:off x="449265" y="654844"/>
            <a:ext cx="8485187" cy="4054078"/>
            <a:chOff x="283" y="550"/>
            <a:chExt cx="5345" cy="3405"/>
          </a:xfrm>
        </p:grpSpPr>
        <p:graphicFrame>
          <p:nvGraphicFramePr>
            <p:cNvPr id="80899" name="Object 3"/>
            <p:cNvGraphicFramePr>
              <a:graphicFrameLocks noChangeAspect="1"/>
            </p:cNvGraphicFramePr>
            <p:nvPr/>
          </p:nvGraphicFramePr>
          <p:xfrm>
            <a:off x="3514" y="2900"/>
            <a:ext cx="2042" cy="6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0" name="Drawing" r:id="rId4" imgW="2719137" imgH="756987" progId="FLW3Drawing">
                    <p:embed/>
                  </p:oleObj>
                </mc:Choice>
                <mc:Fallback>
                  <p:oleObj name="Drawing" r:id="rId4" imgW="2719137" imgH="756987" progId="FLW3Drawing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4" y="2900"/>
                          <a:ext cx="2042" cy="6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96164" name="Text Box 4"/>
            <p:cNvSpPr txBox="1">
              <a:spLocks noChangeArrowheads="1"/>
            </p:cNvSpPr>
            <p:nvPr/>
          </p:nvSpPr>
          <p:spPr bwMode="auto">
            <a:xfrm>
              <a:off x="1315" y="1722"/>
              <a:ext cx="3014" cy="557"/>
            </a:xfrm>
            <a:prstGeom prst="rect">
              <a:avLst/>
            </a:pr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4300">
                  <a:solidFill>
                    <a:srgbClr val="00549C"/>
                  </a:solidFill>
                  <a:latin typeface="Arial Black" charset="0"/>
                </a:rPr>
                <a:t>Thank You</a:t>
              </a:r>
            </a:p>
          </p:txBody>
        </p:sp>
        <p:sp>
          <p:nvSpPr>
            <p:cNvPr id="2396165" name="Text Box 5"/>
            <p:cNvSpPr txBox="1">
              <a:spLocks noChangeArrowheads="1"/>
            </p:cNvSpPr>
            <p:nvPr/>
          </p:nvSpPr>
          <p:spPr bwMode="auto">
            <a:xfrm>
              <a:off x="4487" y="2535"/>
              <a:ext cx="889" cy="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3200">
                  <a:solidFill>
                    <a:srgbClr val="400097"/>
                  </a:solidFill>
                  <a:latin typeface="Rockwell" charset="0"/>
                </a:rPr>
                <a:t>Merci</a:t>
              </a:r>
            </a:p>
          </p:txBody>
        </p:sp>
        <p:sp>
          <p:nvSpPr>
            <p:cNvPr id="2396166" name="Text Box 6"/>
            <p:cNvSpPr txBox="1">
              <a:spLocks noChangeArrowheads="1"/>
            </p:cNvSpPr>
            <p:nvPr/>
          </p:nvSpPr>
          <p:spPr bwMode="auto">
            <a:xfrm>
              <a:off x="1064" y="2338"/>
              <a:ext cx="957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2900">
                  <a:solidFill>
                    <a:srgbClr val="0000A0"/>
                  </a:solidFill>
                  <a:latin typeface="Verdana" charset="0"/>
                </a:rPr>
                <a:t>Grazie</a:t>
              </a:r>
            </a:p>
          </p:txBody>
        </p:sp>
        <p:sp>
          <p:nvSpPr>
            <p:cNvPr id="2396167" name="Text Box 7"/>
            <p:cNvSpPr txBox="1">
              <a:spLocks noChangeArrowheads="1"/>
            </p:cNvSpPr>
            <p:nvPr/>
          </p:nvSpPr>
          <p:spPr bwMode="auto">
            <a:xfrm>
              <a:off x="3464" y="1131"/>
              <a:ext cx="1422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4100">
                  <a:solidFill>
                    <a:srgbClr val="800044"/>
                  </a:solidFill>
                  <a:latin typeface="Garamond" charset="0"/>
                </a:rPr>
                <a:t>Gracias</a:t>
              </a:r>
            </a:p>
          </p:txBody>
        </p:sp>
        <p:sp>
          <p:nvSpPr>
            <p:cNvPr id="2396168" name="Text Box 8"/>
            <p:cNvSpPr txBox="1">
              <a:spLocks noChangeArrowheads="1"/>
            </p:cNvSpPr>
            <p:nvPr/>
          </p:nvSpPr>
          <p:spPr bwMode="auto">
            <a:xfrm>
              <a:off x="4319" y="1664"/>
              <a:ext cx="1309" cy="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3200">
                  <a:solidFill>
                    <a:srgbClr val="004C6D"/>
                  </a:solidFill>
                  <a:latin typeface="Comic Sans MS" charset="0"/>
                </a:rPr>
                <a:t>Obrigado</a:t>
              </a:r>
            </a:p>
          </p:txBody>
        </p:sp>
        <p:sp>
          <p:nvSpPr>
            <p:cNvPr id="2396169" name="Text Box 9"/>
            <p:cNvSpPr txBox="1">
              <a:spLocks noChangeArrowheads="1"/>
            </p:cNvSpPr>
            <p:nvPr/>
          </p:nvSpPr>
          <p:spPr bwMode="auto">
            <a:xfrm>
              <a:off x="3444" y="2258"/>
              <a:ext cx="933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3600">
                  <a:solidFill>
                    <a:srgbClr val="005100"/>
                  </a:solidFill>
                  <a:latin typeface="Nimrod" charset="0"/>
                </a:rPr>
                <a:t>Danke</a:t>
              </a:r>
            </a:p>
          </p:txBody>
        </p:sp>
        <p:pic>
          <p:nvPicPr>
            <p:cNvPr id="80906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" y="1209"/>
              <a:ext cx="156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07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" y="3552"/>
              <a:ext cx="2600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96172" name="Text Box 12"/>
            <p:cNvSpPr txBox="1">
              <a:spLocks noChangeArrowheads="1"/>
            </p:cNvSpPr>
            <p:nvPr/>
          </p:nvSpPr>
          <p:spPr bwMode="auto">
            <a:xfrm>
              <a:off x="2932" y="3877"/>
              <a:ext cx="248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Japanese</a:t>
              </a:r>
            </a:p>
          </p:txBody>
        </p:sp>
        <p:sp>
          <p:nvSpPr>
            <p:cNvPr id="2396173" name="Text Box 13"/>
            <p:cNvSpPr txBox="1">
              <a:spLocks noChangeArrowheads="1"/>
            </p:cNvSpPr>
            <p:nvPr/>
          </p:nvSpPr>
          <p:spPr bwMode="auto">
            <a:xfrm>
              <a:off x="4854" y="2866"/>
              <a:ext cx="175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French</a:t>
              </a:r>
            </a:p>
          </p:txBody>
        </p:sp>
        <p:sp>
          <p:nvSpPr>
            <p:cNvPr id="2396174" name="Text Box 14"/>
            <p:cNvSpPr txBox="1">
              <a:spLocks noChangeArrowheads="1"/>
            </p:cNvSpPr>
            <p:nvPr/>
          </p:nvSpPr>
          <p:spPr bwMode="auto">
            <a:xfrm>
              <a:off x="1202" y="1500"/>
              <a:ext cx="213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Russian</a:t>
              </a:r>
            </a:p>
          </p:txBody>
        </p:sp>
        <p:sp>
          <p:nvSpPr>
            <p:cNvPr id="2396175" name="Text Box 15"/>
            <p:cNvSpPr txBox="1">
              <a:spLocks noChangeArrowheads="1"/>
            </p:cNvSpPr>
            <p:nvPr/>
          </p:nvSpPr>
          <p:spPr bwMode="auto">
            <a:xfrm>
              <a:off x="3808" y="2633"/>
              <a:ext cx="213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German</a:t>
              </a:r>
            </a:p>
          </p:txBody>
        </p:sp>
        <p:sp>
          <p:nvSpPr>
            <p:cNvPr id="2396176" name="Text Box 16"/>
            <p:cNvSpPr txBox="1">
              <a:spLocks noChangeArrowheads="1"/>
            </p:cNvSpPr>
            <p:nvPr/>
          </p:nvSpPr>
          <p:spPr bwMode="auto">
            <a:xfrm>
              <a:off x="1465" y="2659"/>
              <a:ext cx="161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Italian</a:t>
              </a:r>
            </a:p>
          </p:txBody>
        </p:sp>
        <p:sp>
          <p:nvSpPr>
            <p:cNvPr id="2396177" name="Text Box 17"/>
            <p:cNvSpPr txBox="1">
              <a:spLocks noChangeArrowheads="1"/>
            </p:cNvSpPr>
            <p:nvPr/>
          </p:nvSpPr>
          <p:spPr bwMode="auto">
            <a:xfrm>
              <a:off x="4035" y="1499"/>
              <a:ext cx="212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Spanish</a:t>
              </a:r>
            </a:p>
          </p:txBody>
        </p:sp>
        <p:sp>
          <p:nvSpPr>
            <p:cNvPr id="2396178" name="Text Box 18"/>
            <p:cNvSpPr txBox="1">
              <a:spLocks noChangeArrowheads="1"/>
            </p:cNvSpPr>
            <p:nvPr/>
          </p:nvSpPr>
          <p:spPr bwMode="auto">
            <a:xfrm>
              <a:off x="4691" y="2028"/>
              <a:ext cx="496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Brazilian Portuguese</a:t>
              </a:r>
            </a:p>
          </p:txBody>
        </p:sp>
        <p:pic>
          <p:nvPicPr>
            <p:cNvPr id="80915" name="Picture 1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" y="1771"/>
              <a:ext cx="823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96180" name="Text Box 20"/>
            <p:cNvSpPr txBox="1">
              <a:spLocks noChangeArrowheads="1"/>
            </p:cNvSpPr>
            <p:nvPr/>
          </p:nvSpPr>
          <p:spPr bwMode="auto">
            <a:xfrm>
              <a:off x="608" y="2205"/>
              <a:ext cx="200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Arabic</a:t>
              </a:r>
            </a:p>
          </p:txBody>
        </p:sp>
        <p:sp>
          <p:nvSpPr>
            <p:cNvPr id="2396181" name="Text Box 21"/>
            <p:cNvSpPr txBox="1">
              <a:spLocks noChangeArrowheads="1"/>
            </p:cNvSpPr>
            <p:nvPr/>
          </p:nvSpPr>
          <p:spPr bwMode="auto">
            <a:xfrm>
              <a:off x="2608" y="1337"/>
              <a:ext cx="466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Traditional Chinese</a:t>
              </a:r>
            </a:p>
          </p:txBody>
        </p:sp>
        <p:sp>
          <p:nvSpPr>
            <p:cNvPr id="2396182" name="Text Box 22"/>
            <p:cNvSpPr txBox="1">
              <a:spLocks noChangeArrowheads="1"/>
            </p:cNvSpPr>
            <p:nvPr/>
          </p:nvSpPr>
          <p:spPr bwMode="auto">
            <a:xfrm>
              <a:off x="2452" y="3264"/>
              <a:ext cx="442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Simplified Chinese</a:t>
              </a:r>
            </a:p>
          </p:txBody>
        </p:sp>
        <p:pic>
          <p:nvPicPr>
            <p:cNvPr id="80919" name="Picture 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" y="2629"/>
              <a:ext cx="1237" cy="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0" name="Picture 2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" y="761"/>
              <a:ext cx="1051" cy="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21" name="Picture 2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626"/>
              <a:ext cx="165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96186" name="Text Box 26"/>
            <p:cNvSpPr txBox="1">
              <a:spLocks noChangeArrowheads="1"/>
            </p:cNvSpPr>
            <p:nvPr/>
          </p:nvSpPr>
          <p:spPr bwMode="auto">
            <a:xfrm>
              <a:off x="837" y="999"/>
              <a:ext cx="141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Hindi</a:t>
              </a:r>
            </a:p>
          </p:txBody>
        </p:sp>
        <p:pic>
          <p:nvPicPr>
            <p:cNvPr id="80923" name="Picture 2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" y="2900"/>
              <a:ext cx="1366" cy="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96188" name="Text Box 28"/>
            <p:cNvSpPr txBox="1">
              <a:spLocks noChangeArrowheads="1"/>
            </p:cNvSpPr>
            <p:nvPr/>
          </p:nvSpPr>
          <p:spPr bwMode="auto">
            <a:xfrm>
              <a:off x="908" y="3302"/>
              <a:ext cx="152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Tamil</a:t>
              </a:r>
            </a:p>
          </p:txBody>
        </p:sp>
        <p:pic>
          <p:nvPicPr>
            <p:cNvPr id="80925" name="Picture 2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1" y="550"/>
              <a:ext cx="1271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96190" name="Text Box 30"/>
            <p:cNvSpPr txBox="1">
              <a:spLocks noChangeArrowheads="1"/>
            </p:cNvSpPr>
            <p:nvPr/>
          </p:nvSpPr>
          <p:spPr bwMode="auto">
            <a:xfrm>
              <a:off x="4532" y="975"/>
              <a:ext cx="121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Thai</a:t>
              </a:r>
            </a:p>
          </p:txBody>
        </p:sp>
        <p:sp>
          <p:nvSpPr>
            <p:cNvPr id="2396191" name="Text Box 31"/>
            <p:cNvSpPr txBox="1">
              <a:spLocks noChangeArrowheads="1"/>
            </p:cNvSpPr>
            <p:nvPr/>
          </p:nvSpPr>
          <p:spPr bwMode="auto">
            <a:xfrm>
              <a:off x="4290" y="3430"/>
              <a:ext cx="185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l" defTabSz="820738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11163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820738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231900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641475" algn="l" defTabSz="820738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0986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5558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0130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470275" defTabSz="8207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spcAft>
                  <a:spcPct val="15000"/>
                </a:spcAft>
                <a:defRPr/>
              </a:pPr>
              <a:r>
                <a:rPr lang="en-US" sz="600">
                  <a:solidFill>
                    <a:srgbClr val="0000A0"/>
                  </a:solidFill>
                </a:rPr>
                <a:t>Korean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65179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120" y="1989667"/>
            <a:ext cx="1545880" cy="1545880"/>
          </a:xfrm>
          <a:prstGeom prst="rect">
            <a:avLst/>
          </a:prstGeom>
        </p:spPr>
      </p:pic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1135" y="428847"/>
            <a:ext cx="9048784" cy="1560820"/>
          </a:xfrm>
          <a:prstGeom prst="rect">
            <a:avLst/>
          </a:prstGeom>
        </p:spPr>
        <p:txBody>
          <a:bodyPr lIns="81639" tIns="40819" rIns="81639" bIns="40819">
            <a:normAutofit lnSpcReduction="10000"/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>
                <a:solidFill>
                  <a:schemeClr val="bg1"/>
                </a:solidFill>
              </a:rPr>
              <a:t>A Pre development environment </a:t>
            </a:r>
            <a:r>
              <a:rPr lang="en-US" sz="1500" dirty="0" smtClean="0">
                <a:solidFill>
                  <a:schemeClr val="bg1"/>
                </a:solidFill>
              </a:rPr>
              <a:t>to create, </a:t>
            </a:r>
            <a:r>
              <a:rPr lang="en-US" sz="1500" dirty="0">
                <a:solidFill>
                  <a:schemeClr val="bg1"/>
                </a:solidFill>
              </a:rPr>
              <a:t>improve, transform and maintain new and existing </a:t>
            </a:r>
            <a:r>
              <a:rPr lang="en-US" sz="1500" dirty="0" smtClean="0">
                <a:solidFill>
                  <a:schemeClr val="bg1"/>
                </a:solidFill>
              </a:rPr>
              <a:t>products then advance the product to leverage iterative build factory.</a:t>
            </a:r>
            <a:endParaRPr lang="en-US" sz="1500" dirty="0">
              <a:solidFill>
                <a:schemeClr val="bg1"/>
              </a:solidFill>
            </a:endParaRP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i="1" dirty="0">
                <a:solidFill>
                  <a:srgbClr val="FF6600"/>
                </a:solidFill>
              </a:rPr>
              <a:t>Process - </a:t>
            </a:r>
            <a:r>
              <a:rPr lang="en-US" sz="1400" dirty="0">
                <a:solidFill>
                  <a:schemeClr val="bg1"/>
                </a:solidFill>
              </a:rPr>
              <a:t>Built on Agile and Lean methods enabling fast Discovery, </a:t>
            </a:r>
            <a:r>
              <a:rPr lang="en-US" sz="1400" dirty="0" smtClean="0">
                <a:solidFill>
                  <a:schemeClr val="bg1"/>
                </a:solidFill>
              </a:rPr>
              <a:t>Successes, Failures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smtClean="0">
                <a:solidFill>
                  <a:schemeClr val="bg1"/>
                </a:solidFill>
              </a:rPr>
              <a:t>Learning </a:t>
            </a:r>
            <a:r>
              <a:rPr lang="en-US" sz="1400" dirty="0">
                <a:solidFill>
                  <a:schemeClr val="bg1"/>
                </a:solidFill>
              </a:rPr>
              <a:t>and </a:t>
            </a:r>
            <a:r>
              <a:rPr lang="en-US" sz="1400" dirty="0" smtClean="0">
                <a:solidFill>
                  <a:schemeClr val="bg1"/>
                </a:solidFill>
              </a:rPr>
              <a:t>Recoveries</a:t>
            </a:r>
            <a:endParaRPr lang="en-US" sz="1400" dirty="0">
              <a:solidFill>
                <a:schemeClr val="bg1"/>
              </a:solidFill>
            </a:endParaRP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i="1" dirty="0" smtClean="0">
                <a:solidFill>
                  <a:srgbClr val="FF6600"/>
                </a:solidFill>
              </a:rPr>
              <a:t>People -</a:t>
            </a:r>
            <a:r>
              <a:rPr lang="en-US" sz="1400" i="1" dirty="0" smtClean="0">
                <a:solidFill>
                  <a:srgbClr val="FF6600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Product Dedicated Teams that work in well defined sprints enabled by the shared services of the Lab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i="1" dirty="0" smtClean="0">
                <a:solidFill>
                  <a:srgbClr val="FF6600"/>
                </a:solidFill>
              </a:rPr>
              <a:t>Technology -</a:t>
            </a:r>
            <a:r>
              <a:rPr lang="en-US" sz="1400" i="1" dirty="0" smtClean="0">
                <a:solidFill>
                  <a:srgbClr val="FF6600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An </a:t>
            </a:r>
            <a:r>
              <a:rPr lang="en-US" sz="1400" dirty="0" smtClean="0">
                <a:solidFill>
                  <a:schemeClr val="bg1"/>
                </a:solidFill>
              </a:rPr>
              <a:t>Development Factor Isolated </a:t>
            </a:r>
            <a:r>
              <a:rPr lang="en-US" sz="1400" dirty="0">
                <a:solidFill>
                  <a:schemeClr val="bg1"/>
                </a:solidFill>
              </a:rPr>
              <a:t>from the </a:t>
            </a:r>
            <a:r>
              <a:rPr lang="en-US" sz="1400" dirty="0" smtClean="0">
                <a:solidFill>
                  <a:schemeClr val="bg1"/>
                </a:solidFill>
              </a:rPr>
              <a:t>encumbrances of the customers legacy enterprise &amp; </a:t>
            </a:r>
            <a:r>
              <a:rPr lang="en-US" sz="1400" dirty="0" smtClean="0">
                <a:solidFill>
                  <a:srgbClr val="001934"/>
                </a:solidFill>
              </a:rPr>
              <a:t>road blocks</a:t>
            </a:r>
            <a:endParaRPr lang="en-US" sz="1400" i="1" dirty="0">
              <a:solidFill>
                <a:srgbClr val="FF6600"/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159928" y="27259"/>
            <a:ext cx="7817553" cy="39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What </a:t>
            </a:r>
            <a:r>
              <a:rPr lang="en-US" sz="23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the </a:t>
            </a: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“</a:t>
            </a:r>
            <a:r>
              <a:rPr lang="en-US" sz="2300" b="1" i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Incubation Lab &amp; Development Factory</a:t>
            </a:r>
            <a:r>
              <a:rPr lang="en-US" sz="23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” Offers</a:t>
            </a:r>
            <a:endParaRPr lang="en-US" sz="2300" b="1" kern="0" dirty="0">
              <a:solidFill>
                <a:srgbClr val="0070C0"/>
              </a:solidFill>
              <a:latin typeface="+mn-lt"/>
              <a:ea typeface="Arial Unicode MS"/>
              <a:cs typeface="Arial Unicode MS"/>
            </a:endParaRPr>
          </a:p>
        </p:txBody>
      </p:sp>
      <p:sp>
        <p:nvSpPr>
          <p:cNvPr id="22" name="Rounded Rectangle 8"/>
          <p:cNvSpPr>
            <a:spLocks noChangeArrowheads="1"/>
          </p:cNvSpPr>
          <p:nvPr/>
        </p:nvSpPr>
        <p:spPr bwMode="auto">
          <a:xfrm>
            <a:off x="240602" y="2017082"/>
            <a:ext cx="4427869" cy="30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024" tIns="25512" rIns="51024" bIns="25512"/>
          <a:lstStyle/>
          <a:p>
            <a:pPr algn="l">
              <a:spcBef>
                <a:spcPct val="5000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solidFill>
                  <a:srgbClr val="000090"/>
                </a:solidFill>
                <a:latin typeface="Arial"/>
                <a:ea typeface="MS PGothic" charset="0"/>
                <a:cs typeface="Arial"/>
              </a:rPr>
              <a:t>What we offer Our Customers</a:t>
            </a:r>
            <a:r>
              <a:rPr lang="en-US" altLang="zh-CN" sz="1600" dirty="0">
                <a:solidFill>
                  <a:srgbClr val="001934"/>
                </a:solidFill>
                <a:latin typeface="Arial"/>
                <a:ea typeface="MS PGothic" charset="0"/>
                <a:cs typeface="Arial"/>
              </a:rPr>
              <a:t> 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</a:t>
            </a:r>
            <a:r>
              <a:rPr lang="en-US" altLang="zh-CN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PoC</a:t>
            </a: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Bluemix</a:t>
            </a: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Development </a:t>
            </a:r>
            <a:endParaRPr lang="en-US" altLang="zh-CN" sz="1100" b="1" dirty="0" smtClean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1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Bluemix</a:t>
            </a:r>
            <a:r>
              <a:rPr lang="en-US" altLang="zh-CN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Bluemix</a:t>
            </a: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Development Mentoring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and Project Selection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 Programming Mentoring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Bluemix</a:t>
            </a: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Deployment </a:t>
            </a:r>
            <a:r>
              <a:rPr lang="en-US" altLang="zh-CN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- Cloud </a:t>
            </a: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Foundry. Containers, Virtual Machines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Runtimes and Boiler Plate Selection 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r>
              <a:rPr lang="en-US" altLang="zh-CN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 - Watson</a:t>
            </a: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Mobile, Integration, Customer Owned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Bluemix</a:t>
            </a: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- Subscription</a:t>
            </a: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Dedicated </a:t>
            </a:r>
            <a:r>
              <a:rPr lang="en-US" altLang="zh-CN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PaaS</a:t>
            </a:r>
            <a:r>
              <a:rPr lang="en-US" altLang="zh-CN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Local </a:t>
            </a:r>
            <a:r>
              <a:rPr lang="en-US" altLang="zh-CN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PaaS</a:t>
            </a:r>
            <a:endParaRPr lang="en-US" altLang="zh-CN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8"/>
          <p:cNvSpPr>
            <a:spLocks noChangeArrowheads="1"/>
          </p:cNvSpPr>
          <p:nvPr/>
        </p:nvSpPr>
        <p:spPr bwMode="auto">
          <a:xfrm>
            <a:off x="4411735" y="2059414"/>
            <a:ext cx="3010708" cy="189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024" tIns="25512" rIns="51024" bIns="25512"/>
          <a:lstStyle/>
          <a:p>
            <a:pPr algn="l">
              <a:spcBef>
                <a:spcPct val="5000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solidFill>
                  <a:srgbClr val="000090"/>
                </a:solidFill>
                <a:latin typeface="Arial"/>
                <a:ea typeface="MS PGothic" charset="0"/>
                <a:cs typeface="Arial"/>
              </a:rPr>
              <a:t>IBM Resources </a:t>
            </a:r>
            <a:endParaRPr lang="en-US" altLang="zh-CN" sz="1600" dirty="0">
              <a:solidFill>
                <a:srgbClr val="001934"/>
              </a:solidFill>
              <a:latin typeface="Arial"/>
              <a:ea typeface="MS PGothic" charset="0"/>
              <a:cs typeface="Arial"/>
            </a:endParaRP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3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Strategy and Consulting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3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Bluemix</a:t>
            </a:r>
            <a:r>
              <a:rPr lang="en-US" altLang="zh-CN" sz="13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Skills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3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 Programming Resources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3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 and Sprint Coaches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3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n-US" altLang="zh-CN" sz="13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Resources</a:t>
            </a:r>
          </a:p>
          <a:p>
            <a:pPr marL="178594" indent="-178594">
              <a:spcBef>
                <a:spcPct val="50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CN" sz="13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Bluemix</a:t>
            </a:r>
            <a:r>
              <a:rPr lang="en-US" altLang="zh-CN" sz="13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Managed Platform and </a:t>
            </a:r>
            <a:r>
              <a:rPr lang="en-US" altLang="zh-CN" sz="13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Sklils</a:t>
            </a:r>
            <a:endParaRPr lang="en-US" altLang="zh-CN" sz="13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37" y="3891798"/>
            <a:ext cx="1769634" cy="11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0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59929" y="27259"/>
            <a:ext cx="8913306" cy="39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Incubation Lab &amp; Development Factory</a:t>
            </a:r>
            <a:endParaRPr lang="en-US" sz="2300" b="1" kern="0" dirty="0">
              <a:solidFill>
                <a:srgbClr val="0070C0"/>
              </a:solidFill>
              <a:latin typeface="+mn-lt"/>
              <a:ea typeface="Arial Unicode MS"/>
              <a:cs typeface="Arial Unicode M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5217" y="2675757"/>
            <a:ext cx="4345079" cy="2360617"/>
          </a:xfrm>
          <a:prstGeom prst="rect">
            <a:avLst/>
          </a:prstGeom>
        </p:spPr>
        <p:txBody>
          <a:bodyPr lIns="81639" tIns="40819" rIns="81639" bIns="40819">
            <a:normAutofit lnSpcReduction="10000"/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smtClean="0">
                <a:solidFill>
                  <a:schemeClr val="bg1"/>
                </a:solidFill>
              </a:rPr>
              <a:t>New API product idea test market validation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smtClean="0">
                <a:solidFill>
                  <a:schemeClr val="bg1"/>
                </a:solidFill>
              </a:rPr>
              <a:t>New System of Engagement product idea test market validation</a:t>
            </a:r>
            <a:endParaRPr lang="en-US" sz="1500" dirty="0">
              <a:solidFill>
                <a:schemeClr val="bg1"/>
              </a:solidFill>
            </a:endParaRP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smtClean="0">
                <a:solidFill>
                  <a:schemeClr val="bg1"/>
                </a:solidFill>
              </a:rPr>
              <a:t>Proof of concept validation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smtClean="0">
                <a:solidFill>
                  <a:schemeClr val="bg1"/>
                </a:solidFill>
              </a:rPr>
              <a:t>Minimum viable product creation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err="1">
                <a:solidFill>
                  <a:schemeClr val="bg1"/>
                </a:solidFill>
              </a:rPr>
              <a:t>H</a:t>
            </a:r>
            <a:r>
              <a:rPr lang="en-US" sz="1500" dirty="0" err="1" smtClean="0">
                <a:solidFill>
                  <a:schemeClr val="bg1"/>
                </a:solidFill>
              </a:rPr>
              <a:t>ackathons</a:t>
            </a:r>
            <a:r>
              <a:rPr lang="en-US" sz="1500" dirty="0" smtClean="0">
                <a:solidFill>
                  <a:schemeClr val="bg1"/>
                </a:solidFill>
              </a:rPr>
              <a:t> to identify new product ideas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smtClean="0">
                <a:solidFill>
                  <a:schemeClr val="bg1"/>
                </a:solidFill>
              </a:rPr>
              <a:t>Rapid application change in response to market imperatives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40296" y="2670464"/>
            <a:ext cx="4515556" cy="2332395"/>
          </a:xfrm>
          <a:prstGeom prst="rect">
            <a:avLst/>
          </a:prstGeom>
        </p:spPr>
        <p:txBody>
          <a:bodyPr lIns="81639" tIns="40819" rIns="81639" bIns="40819">
            <a:normAutofit lnSpcReduction="10000"/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smtClean="0">
                <a:solidFill>
                  <a:schemeClr val="bg1"/>
                </a:solidFill>
              </a:rPr>
              <a:t>Rapid environment readiness required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smtClean="0">
                <a:solidFill>
                  <a:schemeClr val="bg1"/>
                </a:solidFill>
              </a:rPr>
              <a:t>Assisted Agile development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smtClean="0">
                <a:solidFill>
                  <a:schemeClr val="bg1"/>
                </a:solidFill>
              </a:rPr>
              <a:t>Development teams interested in leveraging a large public, private, and proprietary services pallet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smtClean="0">
                <a:solidFill>
                  <a:schemeClr val="bg1"/>
                </a:solidFill>
              </a:rPr>
              <a:t>Rapid continuous development and delivery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smtClean="0">
                <a:solidFill>
                  <a:schemeClr val="bg1"/>
                </a:solidFill>
              </a:rPr>
              <a:t>Standardized development environment with reusable assets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 smtClean="0">
                <a:solidFill>
                  <a:schemeClr val="bg1"/>
                </a:solidFill>
              </a:rPr>
              <a:t>Isolated environment to minimize enterprise risk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12329" y="2178220"/>
            <a:ext cx="3478856" cy="39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Primary Use Cases</a:t>
            </a:r>
            <a:endParaRPr lang="en-US" sz="2300" b="1" kern="0" dirty="0">
              <a:solidFill>
                <a:srgbClr val="0070C0"/>
              </a:solidFill>
              <a:latin typeface="+mn-lt"/>
              <a:ea typeface="Arial Unicode MS"/>
              <a:cs typeface="Arial Unicode M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440296" y="2179138"/>
            <a:ext cx="3697108" cy="39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Project Characteristics</a:t>
            </a:r>
            <a:endParaRPr lang="en-US" sz="2300" b="1" kern="0" dirty="0">
              <a:solidFill>
                <a:srgbClr val="0070C0"/>
              </a:solidFill>
              <a:latin typeface="+mn-lt"/>
              <a:ea typeface="Arial Unicode MS"/>
              <a:cs typeface="Arial Unicode M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1135" y="428847"/>
            <a:ext cx="9048784" cy="1560820"/>
          </a:xfrm>
          <a:prstGeom prst="rect">
            <a:avLst/>
          </a:prstGeom>
        </p:spPr>
        <p:txBody>
          <a:bodyPr lIns="81639" tIns="40819" rIns="81639" bIns="40819">
            <a:normAutofit lnSpcReduction="10000"/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dirty="0">
                <a:solidFill>
                  <a:schemeClr val="bg1"/>
                </a:solidFill>
              </a:rPr>
              <a:t>A Pre development environment </a:t>
            </a:r>
            <a:r>
              <a:rPr lang="en-US" sz="1500" dirty="0" smtClean="0">
                <a:solidFill>
                  <a:schemeClr val="bg1"/>
                </a:solidFill>
              </a:rPr>
              <a:t>to create, </a:t>
            </a:r>
            <a:r>
              <a:rPr lang="en-US" sz="1500" dirty="0">
                <a:solidFill>
                  <a:schemeClr val="bg1"/>
                </a:solidFill>
              </a:rPr>
              <a:t>improve, transform and maintain new and existing </a:t>
            </a:r>
            <a:r>
              <a:rPr lang="en-US" sz="1500" dirty="0" smtClean="0">
                <a:solidFill>
                  <a:schemeClr val="bg1"/>
                </a:solidFill>
              </a:rPr>
              <a:t>products then advance the product to leverage iterative build factory.</a:t>
            </a:r>
            <a:endParaRPr lang="en-US" sz="1500" dirty="0">
              <a:solidFill>
                <a:schemeClr val="bg1"/>
              </a:solidFill>
            </a:endParaRP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i="1" dirty="0">
                <a:solidFill>
                  <a:srgbClr val="FF6600"/>
                </a:solidFill>
              </a:rPr>
              <a:t>Process - </a:t>
            </a:r>
            <a:r>
              <a:rPr lang="en-US" sz="1400" dirty="0">
                <a:solidFill>
                  <a:schemeClr val="bg1"/>
                </a:solidFill>
              </a:rPr>
              <a:t>Built on Agile and Lean methods enabling fast Discovery, </a:t>
            </a:r>
            <a:r>
              <a:rPr lang="en-US" sz="1400" dirty="0" smtClean="0">
                <a:solidFill>
                  <a:schemeClr val="bg1"/>
                </a:solidFill>
              </a:rPr>
              <a:t>Successes, Failures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smtClean="0">
                <a:solidFill>
                  <a:schemeClr val="bg1"/>
                </a:solidFill>
              </a:rPr>
              <a:t>Learning </a:t>
            </a:r>
            <a:r>
              <a:rPr lang="en-US" sz="1400" dirty="0">
                <a:solidFill>
                  <a:schemeClr val="bg1"/>
                </a:solidFill>
              </a:rPr>
              <a:t>and </a:t>
            </a:r>
            <a:r>
              <a:rPr lang="en-US" sz="1400" dirty="0" smtClean="0">
                <a:solidFill>
                  <a:schemeClr val="bg1"/>
                </a:solidFill>
              </a:rPr>
              <a:t>Recoveries</a:t>
            </a:r>
            <a:endParaRPr lang="en-US" sz="1400" dirty="0">
              <a:solidFill>
                <a:schemeClr val="bg1"/>
              </a:solidFill>
            </a:endParaRP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i="1" dirty="0" smtClean="0">
                <a:solidFill>
                  <a:srgbClr val="FF6600"/>
                </a:solidFill>
              </a:rPr>
              <a:t>People -</a:t>
            </a:r>
            <a:r>
              <a:rPr lang="en-US" sz="1400" i="1" dirty="0" smtClean="0">
                <a:solidFill>
                  <a:srgbClr val="FF6600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Product Dedicated Teams that work in well defined sprints enabled by the shared services of the Lab</a:t>
            </a:r>
          </a:p>
          <a:p>
            <a:pPr eaLnBrk="1" hangingPunct="1">
              <a:buClrTx/>
              <a:buFont typeface="Wingdings" charset="2"/>
              <a:buChar char="§"/>
              <a:defRPr/>
            </a:pPr>
            <a:r>
              <a:rPr lang="en-US" sz="1500" i="1" dirty="0" smtClean="0">
                <a:solidFill>
                  <a:srgbClr val="FF6600"/>
                </a:solidFill>
              </a:rPr>
              <a:t>Technology -</a:t>
            </a:r>
            <a:r>
              <a:rPr lang="en-US" sz="1400" i="1" dirty="0" smtClean="0">
                <a:solidFill>
                  <a:srgbClr val="FF6600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An </a:t>
            </a:r>
            <a:r>
              <a:rPr lang="en-US" sz="1400" dirty="0" smtClean="0">
                <a:solidFill>
                  <a:schemeClr val="bg1"/>
                </a:solidFill>
              </a:rPr>
              <a:t>Development Factor Isolated </a:t>
            </a:r>
            <a:r>
              <a:rPr lang="en-US" sz="1400" dirty="0">
                <a:solidFill>
                  <a:schemeClr val="bg1"/>
                </a:solidFill>
              </a:rPr>
              <a:t>from the </a:t>
            </a:r>
            <a:r>
              <a:rPr lang="en-US" sz="1400" dirty="0" smtClean="0">
                <a:solidFill>
                  <a:schemeClr val="bg1"/>
                </a:solidFill>
              </a:rPr>
              <a:t>encumbrances of the customers legacy enterprise &amp; </a:t>
            </a:r>
            <a:r>
              <a:rPr lang="en-US" sz="1400" dirty="0" smtClean="0">
                <a:solidFill>
                  <a:srgbClr val="001934"/>
                </a:solidFill>
              </a:rPr>
              <a:t>road blocks</a:t>
            </a:r>
            <a:endParaRPr lang="en-US" sz="1400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4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59929" y="27259"/>
            <a:ext cx="8913306" cy="39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Incubation Lab &amp; Development Factory </a:t>
            </a:r>
            <a:r>
              <a:rPr lang="en-US" sz="2300" b="1" kern="0" dirty="0" err="1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vers</a:t>
            </a:r>
            <a:r>
              <a:rPr lang="en-US" sz="23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 Roll Your Own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2815" y="319860"/>
            <a:ext cx="3998148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50A6"/>
                </a:solidFill>
              </a:rPr>
              <a:t>IBM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100+ </a:t>
            </a:r>
            <a:r>
              <a:rPr lang="en-US" dirty="0" err="1" smtClean="0">
                <a:solidFill>
                  <a:schemeClr val="bg1"/>
                </a:solidFill>
              </a:rPr>
              <a:t>Bluemix</a:t>
            </a:r>
            <a:r>
              <a:rPr lang="en-US" dirty="0" smtClean="0">
                <a:solidFill>
                  <a:schemeClr val="bg1"/>
                </a:solidFill>
              </a:rPr>
              <a:t> public services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Software solutions deployed &amp; maintained in Incubation Lab</a:t>
            </a:r>
          </a:p>
          <a:p>
            <a:pPr marL="742156" lvl="1" indent="-285750">
              <a:buFont typeface="Arial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Bluemix</a:t>
            </a:r>
            <a:endParaRPr lang="en-US" dirty="0" smtClean="0">
              <a:solidFill>
                <a:schemeClr val="bg1"/>
              </a:solidFill>
            </a:endParaRPr>
          </a:p>
          <a:p>
            <a:pPr marL="742156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Rational Team Concert</a:t>
            </a:r>
          </a:p>
          <a:p>
            <a:pPr marL="742156" lvl="1" indent="-285750">
              <a:buFont typeface="Arial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UrbanCode</a:t>
            </a:r>
            <a:r>
              <a:rPr lang="en-US" dirty="0" smtClean="0">
                <a:solidFill>
                  <a:schemeClr val="bg1"/>
                </a:solidFill>
              </a:rPr>
              <a:t> Deploy</a:t>
            </a:r>
          </a:p>
          <a:p>
            <a:pPr marL="742156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API Management</a:t>
            </a:r>
          </a:p>
          <a:p>
            <a:pPr marL="742156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API Harmony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Pre-defined Agile development process &amp; tools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Experts for guidance</a:t>
            </a:r>
          </a:p>
          <a:p>
            <a:pPr marL="742156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Agile coaches</a:t>
            </a:r>
          </a:p>
          <a:p>
            <a:pPr marL="742156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Lean masters</a:t>
            </a:r>
          </a:p>
          <a:p>
            <a:pPr marL="742156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Banking models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Global bank experience with model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Time to acquire capabilities = weeks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3362" y="366895"/>
            <a:ext cx="4099749" cy="517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50A6"/>
                </a:solidFill>
              </a:rPr>
              <a:t>Homegrown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Catalog of custom developed and publically available services and a need </a:t>
            </a:r>
            <a:r>
              <a:rPr lang="en-US" dirty="0">
                <a:solidFill>
                  <a:schemeClr val="bg1"/>
                </a:solidFill>
              </a:rPr>
              <a:t>to add, maintain and improve </a:t>
            </a:r>
            <a:r>
              <a:rPr lang="en-US" dirty="0" smtClean="0">
                <a:solidFill>
                  <a:schemeClr val="bg1"/>
                </a:solidFill>
              </a:rPr>
              <a:t>catalog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Unknown current state of Agile development process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Need to acquire and deploy a collaborative development platform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Need to acquire and deploy a </a:t>
            </a:r>
            <a:r>
              <a:rPr lang="en-US" dirty="0" err="1" smtClean="0">
                <a:solidFill>
                  <a:schemeClr val="bg1"/>
                </a:solidFill>
              </a:rPr>
              <a:t>PaaS</a:t>
            </a:r>
            <a:r>
              <a:rPr lang="en-US" dirty="0" smtClean="0">
                <a:solidFill>
                  <a:schemeClr val="bg1"/>
                </a:solidFill>
              </a:rPr>
              <a:t> platform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Need to develop Agile, Lean, and Banking models skills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PNC first of a kind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Time to acquire capabilities = &gt; XX months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1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953904"/>
              </p:ext>
            </p:extLst>
          </p:nvPr>
        </p:nvGraphicFramePr>
        <p:xfrm>
          <a:off x="330888" y="556367"/>
          <a:ext cx="6658818" cy="214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2823"/>
                <a:gridCol w="292999"/>
                <a:gridCol w="292999"/>
                <a:gridCol w="292999"/>
                <a:gridCol w="292999"/>
                <a:gridCol w="292999"/>
                <a:gridCol w="292999"/>
                <a:gridCol w="292999"/>
                <a:gridCol w="292999"/>
                <a:gridCol w="303714"/>
                <a:gridCol w="403850"/>
                <a:gridCol w="363466"/>
                <a:gridCol w="410973"/>
              </a:tblGrid>
              <a:tr h="2692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0" dirty="0" smtClean="0">
                        <a:solidFill>
                          <a:srgbClr val="1A88FF"/>
                        </a:solidFill>
                        <a:latin typeface="+mn-lt"/>
                        <a:ea typeface="Arial Unicode MS"/>
                        <a:cs typeface="Arial Unicode MS"/>
                      </a:endParaRPr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Weeks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287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Activity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115">
                <a:tc>
                  <a:txBody>
                    <a:bodyPr/>
                    <a:lstStyle/>
                    <a:p>
                      <a:pPr>
                        <a:tabLst>
                          <a:tab pos="338138" algn="l"/>
                        </a:tabLst>
                      </a:pPr>
                      <a:r>
                        <a:rPr lang="en-US" sz="1050" b="1" dirty="0" smtClean="0">
                          <a:solidFill>
                            <a:srgbClr val="001934"/>
                          </a:solidFill>
                        </a:rPr>
                        <a:t>First Pilot Project</a:t>
                      </a:r>
                      <a:endParaRPr lang="en-US" sz="1050" b="1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400050">
                        <a:tabLst>
                          <a:tab pos="338138" algn="l"/>
                        </a:tabLst>
                      </a:pPr>
                      <a:r>
                        <a:rPr lang="en-US" sz="1050" b="0" dirty="0" smtClean="0">
                          <a:solidFill>
                            <a:srgbClr val="001934"/>
                          </a:solidFill>
                        </a:rPr>
                        <a:t>Sprint</a:t>
                      </a:r>
                      <a:r>
                        <a:rPr lang="en-US" sz="1050" b="0" baseline="0" dirty="0" smtClean="0">
                          <a:solidFill>
                            <a:srgbClr val="001934"/>
                          </a:solidFill>
                        </a:rPr>
                        <a:t> 0 – Discovery &amp; Prioritization</a:t>
                      </a:r>
                      <a:endParaRPr lang="en-US" sz="1050" b="0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400050"/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Sprint</a:t>
                      </a:r>
                      <a:r>
                        <a:rPr lang="en-US" sz="1050" b="0" baseline="0" dirty="0" smtClean="0">
                          <a:solidFill>
                            <a:schemeClr val="bg1"/>
                          </a:solidFill>
                        </a:rPr>
                        <a:t> 1 – MVP 1 </a:t>
                      </a:r>
                      <a:endParaRPr 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400050"/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Sprint</a:t>
                      </a:r>
                      <a:r>
                        <a:rPr lang="en-US" sz="1050" b="0" baseline="0" dirty="0" smtClean="0">
                          <a:solidFill>
                            <a:schemeClr val="bg1"/>
                          </a:solidFill>
                        </a:rPr>
                        <a:t> 2 – MVP 1</a:t>
                      </a:r>
                      <a:endParaRPr 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6880">
                <a:tc>
                  <a:txBody>
                    <a:bodyPr/>
                    <a:lstStyle/>
                    <a:p>
                      <a:pPr marL="457200" marR="0" lvl="1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Sprint</a:t>
                      </a:r>
                      <a:r>
                        <a:rPr lang="en-US" sz="1050" b="0" baseline="0" dirty="0" smtClean="0">
                          <a:solidFill>
                            <a:schemeClr val="bg1"/>
                          </a:solidFill>
                        </a:rPr>
                        <a:t> 3 – MVP 1</a:t>
                      </a:r>
                      <a:endParaRPr lang="en-US" sz="105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EF"/>
                    </a:solidFill>
                  </a:tcPr>
                </a:tc>
              </a:tr>
              <a:tr h="266880">
                <a:tc>
                  <a:txBody>
                    <a:bodyPr/>
                    <a:lstStyle/>
                    <a:p>
                      <a:pPr marL="457200" marR="0" lvl="1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Setup &amp; Configure</a:t>
                      </a:r>
                      <a:r>
                        <a:rPr lang="en-US" sz="1050" b="0" baseline="0" dirty="0" smtClean="0">
                          <a:solidFill>
                            <a:schemeClr val="bg1"/>
                          </a:solidFill>
                        </a:rPr>
                        <a:t> Lab Sandbox</a:t>
                      </a:r>
                      <a:endParaRPr lang="en-US" sz="105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599272"/>
              </p:ext>
            </p:extLst>
          </p:nvPr>
        </p:nvGraphicFramePr>
        <p:xfrm>
          <a:off x="330887" y="2923822"/>
          <a:ext cx="6658819" cy="214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2823"/>
                <a:gridCol w="318833"/>
                <a:gridCol w="318833"/>
                <a:gridCol w="318833"/>
                <a:gridCol w="318833"/>
                <a:gridCol w="318833"/>
                <a:gridCol w="318833"/>
                <a:gridCol w="318833"/>
                <a:gridCol w="318833"/>
                <a:gridCol w="318833"/>
                <a:gridCol w="318833"/>
                <a:gridCol w="318833"/>
                <a:gridCol w="318833"/>
              </a:tblGrid>
              <a:tr h="2692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0" dirty="0" smtClean="0">
                        <a:solidFill>
                          <a:srgbClr val="1A88FF"/>
                        </a:solidFill>
                        <a:latin typeface="+mn-lt"/>
                        <a:ea typeface="Arial Unicode MS"/>
                        <a:cs typeface="Arial Unicode MS"/>
                      </a:endParaRPr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Months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287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Activity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115">
                <a:tc>
                  <a:txBody>
                    <a:bodyPr/>
                    <a:lstStyle/>
                    <a:p>
                      <a:pPr>
                        <a:tabLst>
                          <a:tab pos="338138" algn="l"/>
                        </a:tabLst>
                      </a:pPr>
                      <a:r>
                        <a:rPr lang="en-US" sz="1050" b="1" dirty="0" smtClean="0">
                          <a:solidFill>
                            <a:srgbClr val="001934"/>
                          </a:solidFill>
                        </a:rPr>
                        <a:t>Project</a:t>
                      </a:r>
                      <a:endParaRPr lang="en-US" sz="1050" b="1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400050">
                        <a:tabLst>
                          <a:tab pos="338138" algn="l"/>
                        </a:tabLst>
                      </a:pPr>
                      <a:r>
                        <a:rPr lang="en-US" sz="1050" b="0" dirty="0" smtClean="0">
                          <a:solidFill>
                            <a:srgbClr val="001934"/>
                          </a:solidFill>
                        </a:rPr>
                        <a:t>New Tech Process</a:t>
                      </a:r>
                      <a:endParaRPr lang="en-US" sz="1050" b="0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400050"/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Security</a:t>
                      </a:r>
                      <a:r>
                        <a:rPr lang="en-US" sz="1050" b="0" baseline="0" dirty="0" smtClean="0">
                          <a:solidFill>
                            <a:schemeClr val="bg1"/>
                          </a:solidFill>
                        </a:rPr>
                        <a:t> Review</a:t>
                      </a:r>
                      <a:endParaRPr 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400050"/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Provision</a:t>
                      </a:r>
                      <a:r>
                        <a:rPr lang="en-US" sz="1050" b="0" baseline="0" dirty="0" smtClean="0">
                          <a:solidFill>
                            <a:schemeClr val="bg1"/>
                          </a:solidFill>
                        </a:rPr>
                        <a:t> Environment</a:t>
                      </a:r>
                      <a:endParaRPr 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3E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3E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6880">
                <a:tc>
                  <a:txBody>
                    <a:bodyPr/>
                    <a:lstStyle/>
                    <a:p>
                      <a:pPr marL="457200" marR="0" lvl="1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Waterfall</a:t>
                      </a:r>
                      <a:r>
                        <a:rPr lang="en-US" sz="1050" b="0" baseline="0" dirty="0" smtClean="0">
                          <a:solidFill>
                            <a:schemeClr val="bg1"/>
                          </a:solidFill>
                        </a:rPr>
                        <a:t> Development Process</a:t>
                      </a:r>
                      <a:endParaRPr lang="en-US" sz="105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66880">
                <a:tc>
                  <a:txBody>
                    <a:bodyPr/>
                    <a:lstStyle/>
                    <a:p>
                      <a:pPr marL="457200" marR="0" lvl="1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Setup &amp; Configure</a:t>
                      </a:r>
                      <a:r>
                        <a:rPr lang="en-US" sz="1050" b="0" baseline="0" dirty="0" smtClean="0">
                          <a:solidFill>
                            <a:schemeClr val="bg1"/>
                          </a:solidFill>
                        </a:rPr>
                        <a:t> Lab Sandbox</a:t>
                      </a:r>
                      <a:endParaRPr lang="en-US" sz="105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Explosion 1 3"/>
          <p:cNvSpPr/>
          <p:nvPr/>
        </p:nvSpPr>
        <p:spPr>
          <a:xfrm>
            <a:off x="1853260" y="2667939"/>
            <a:ext cx="1712148" cy="780815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Months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1610549" y="381963"/>
            <a:ext cx="1712148" cy="780815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Weeks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2433" y="2771420"/>
            <a:ext cx="184808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1934"/>
                </a:solidFill>
              </a:rPr>
              <a:t>*Note: This high level timeline is for planning purposes only.  Implementation timelines will vary and should be refined as part of an implementation plan once specific requirements are understood in detail.</a:t>
            </a:r>
            <a:endParaRPr lang="en-US" sz="1200" dirty="0">
              <a:solidFill>
                <a:srgbClr val="00193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8638" y="333649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1934"/>
                </a:solidFill>
              </a:rPr>
              <a:t>Incubation Lab Process</a:t>
            </a:r>
            <a:endParaRPr lang="en-US" sz="1600" b="1" dirty="0">
              <a:solidFill>
                <a:srgbClr val="00193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2638" y="2694277"/>
            <a:ext cx="1804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1934"/>
                </a:solidFill>
              </a:rPr>
              <a:t>Traditional Process</a:t>
            </a:r>
            <a:endParaRPr lang="en-US" sz="1600" b="1" dirty="0">
              <a:solidFill>
                <a:srgbClr val="001934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9929" y="27259"/>
            <a:ext cx="8913306" cy="39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Timeline Comparison</a:t>
            </a:r>
          </a:p>
        </p:txBody>
      </p:sp>
    </p:spTree>
    <p:extLst>
      <p:ext uri="{BB962C8B-B14F-4D97-AF65-F5344CB8AC3E}">
        <p14:creationId xmlns:p14="http://schemas.microsoft.com/office/powerpoint/2010/main" val="13390217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60150"/>
              </p:ext>
            </p:extLst>
          </p:nvPr>
        </p:nvGraphicFramePr>
        <p:xfrm>
          <a:off x="227399" y="775745"/>
          <a:ext cx="4118823" cy="2811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467"/>
                <a:gridCol w="266089"/>
                <a:gridCol w="266089"/>
                <a:gridCol w="266089"/>
                <a:gridCol w="266089"/>
              </a:tblGrid>
              <a:tr h="2692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dirty="0" smtClean="0">
                          <a:solidFill>
                            <a:srgbClr val="1A88FF"/>
                          </a:solidFill>
                          <a:latin typeface="+mn-lt"/>
                          <a:ea typeface="Arial Unicode MS"/>
                          <a:cs typeface="Arial Unicode MS"/>
                        </a:rPr>
                        <a:t>Initial Sandbox Provisioning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Weeks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Activity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>
                        <a:tabLst>
                          <a:tab pos="338138" algn="l"/>
                        </a:tabLst>
                      </a:pPr>
                      <a:r>
                        <a:rPr lang="en-US" sz="1050" b="1" dirty="0" smtClean="0">
                          <a:solidFill>
                            <a:srgbClr val="001934"/>
                          </a:solidFill>
                        </a:rPr>
                        <a:t>Sandbox Setup</a:t>
                      </a:r>
                      <a:r>
                        <a:rPr lang="en-US" sz="1050" b="1" baseline="0" dirty="0" smtClean="0">
                          <a:solidFill>
                            <a:srgbClr val="001934"/>
                          </a:solidFill>
                        </a:rPr>
                        <a:t> and Configuration</a:t>
                      </a:r>
                      <a:endParaRPr lang="en-US" sz="1050" b="1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marR="0" lvl="1" indent="-2873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38138" algn="l"/>
                        </a:tabLst>
                        <a:defRPr/>
                      </a:pPr>
                      <a:r>
                        <a:rPr lang="en-US" sz="1050" dirty="0" smtClean="0">
                          <a:solidFill>
                            <a:srgbClr val="001934"/>
                          </a:solidFill>
                        </a:rPr>
                        <a:t>Provision</a:t>
                      </a:r>
                      <a:r>
                        <a:rPr lang="en-US" sz="1050" baseline="0" dirty="0" smtClean="0">
                          <a:solidFill>
                            <a:srgbClr val="001934"/>
                          </a:solidFill>
                        </a:rPr>
                        <a:t> PaaS Environment</a:t>
                      </a:r>
                      <a:endParaRPr lang="en-US" sz="1050" dirty="0" smtClean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287338">
                        <a:tabLst>
                          <a:tab pos="338138" algn="l"/>
                        </a:tabLst>
                      </a:pPr>
                      <a:r>
                        <a:rPr lang="en-US" sz="1050" dirty="0" smtClean="0">
                          <a:solidFill>
                            <a:srgbClr val="001934"/>
                          </a:solidFill>
                        </a:rPr>
                        <a:t>Provision</a:t>
                      </a:r>
                      <a:r>
                        <a:rPr lang="en-US" sz="1050" baseline="0" dirty="0" smtClean="0">
                          <a:solidFill>
                            <a:srgbClr val="001934"/>
                          </a:solidFill>
                        </a:rPr>
                        <a:t> DevOps Environment</a:t>
                      </a:r>
                      <a:endParaRPr lang="en-US" sz="1050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287338"/>
                      <a:r>
                        <a:rPr lang="en-US" sz="1050" dirty="0" smtClean="0">
                          <a:solidFill>
                            <a:srgbClr val="001934"/>
                          </a:solidFill>
                        </a:rPr>
                        <a:t>Provision &amp;</a:t>
                      </a:r>
                      <a:r>
                        <a:rPr lang="en-US" sz="1050" baseline="0" dirty="0" smtClean="0">
                          <a:solidFill>
                            <a:srgbClr val="001934"/>
                          </a:solidFill>
                        </a:rPr>
                        <a:t> Setup RTC Platform</a:t>
                      </a:r>
                      <a:endParaRPr lang="en-US" sz="1050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287338"/>
                      <a:r>
                        <a:rPr lang="en-US" sz="1050" dirty="0" smtClean="0">
                          <a:solidFill>
                            <a:srgbClr val="001934"/>
                          </a:solidFill>
                        </a:rPr>
                        <a:t>Provision</a:t>
                      </a:r>
                      <a:r>
                        <a:rPr lang="en-US" sz="1050" baseline="0" dirty="0" smtClean="0">
                          <a:solidFill>
                            <a:srgbClr val="001934"/>
                          </a:solidFill>
                        </a:rPr>
                        <a:t> &amp;  Setup UCD Platform</a:t>
                      </a:r>
                      <a:endParaRPr lang="en-US" sz="1050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287338"/>
                      <a:r>
                        <a:rPr lang="en-US" sz="1050" dirty="0" smtClean="0">
                          <a:solidFill>
                            <a:srgbClr val="001934"/>
                          </a:solidFill>
                        </a:rPr>
                        <a:t>Provision &amp; Setup</a:t>
                      </a:r>
                      <a:r>
                        <a:rPr lang="en-US" sz="1050" baseline="0" dirty="0" smtClean="0">
                          <a:solidFill>
                            <a:srgbClr val="001934"/>
                          </a:solidFill>
                        </a:rPr>
                        <a:t> </a:t>
                      </a:r>
                      <a:r>
                        <a:rPr lang="en-US" sz="1050" baseline="0" dirty="0" err="1" smtClean="0">
                          <a:solidFill>
                            <a:srgbClr val="001934"/>
                          </a:solidFill>
                        </a:rPr>
                        <a:t>MobileFirst</a:t>
                      </a:r>
                      <a:r>
                        <a:rPr lang="en-US" sz="1050" baseline="0" dirty="0" smtClean="0">
                          <a:solidFill>
                            <a:srgbClr val="001934"/>
                          </a:solidFill>
                        </a:rPr>
                        <a:t> Platform</a:t>
                      </a:r>
                      <a:endParaRPr lang="en-US" sz="1050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lvl="1" indent="-287338"/>
                      <a:r>
                        <a:rPr lang="en-US" sz="1050" dirty="0" smtClean="0">
                          <a:solidFill>
                            <a:srgbClr val="001934"/>
                          </a:solidFill>
                        </a:rPr>
                        <a:t>Provision</a:t>
                      </a:r>
                      <a:r>
                        <a:rPr lang="en-US" sz="1050" baseline="0" dirty="0" smtClean="0">
                          <a:solidFill>
                            <a:srgbClr val="001934"/>
                          </a:solidFill>
                        </a:rPr>
                        <a:t> &amp; Setup GIT SCM</a:t>
                      </a:r>
                      <a:endParaRPr lang="en-US" sz="1050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287338"/>
                      <a:r>
                        <a:rPr lang="en-US" sz="1050" dirty="0" smtClean="0">
                          <a:solidFill>
                            <a:srgbClr val="001934"/>
                          </a:solidFill>
                        </a:rPr>
                        <a:t>Configure</a:t>
                      </a:r>
                      <a:r>
                        <a:rPr lang="en-US" sz="1050" baseline="0" dirty="0" smtClean="0">
                          <a:solidFill>
                            <a:srgbClr val="001934"/>
                          </a:solidFill>
                        </a:rPr>
                        <a:t> Template </a:t>
                      </a:r>
                      <a:r>
                        <a:rPr lang="en-US" sz="1050" baseline="0" dirty="0" err="1" smtClean="0">
                          <a:solidFill>
                            <a:srgbClr val="001934"/>
                          </a:solidFill>
                        </a:rPr>
                        <a:t>MobileFirst</a:t>
                      </a:r>
                      <a:r>
                        <a:rPr lang="en-US" sz="1050" baseline="0" dirty="0" smtClean="0">
                          <a:solidFill>
                            <a:srgbClr val="001934"/>
                          </a:solidFill>
                        </a:rPr>
                        <a:t> Pipeline</a:t>
                      </a:r>
                      <a:endParaRPr lang="en-US" sz="1050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EF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287338"/>
                      <a:r>
                        <a:rPr lang="en-US" sz="1050" dirty="0" smtClean="0">
                          <a:solidFill>
                            <a:srgbClr val="001934"/>
                          </a:solidFill>
                        </a:rPr>
                        <a:t>Configure</a:t>
                      </a:r>
                      <a:r>
                        <a:rPr lang="en-US" sz="1050" baseline="0" dirty="0" smtClean="0">
                          <a:solidFill>
                            <a:srgbClr val="001934"/>
                          </a:solidFill>
                        </a:rPr>
                        <a:t> Template </a:t>
                      </a:r>
                      <a:r>
                        <a:rPr lang="en-US" sz="1050" dirty="0" smtClean="0">
                          <a:solidFill>
                            <a:srgbClr val="001934"/>
                          </a:solidFill>
                        </a:rPr>
                        <a:t> Micro Services/Web Pipeline</a:t>
                      </a:r>
                      <a:endParaRPr lang="en-US" sz="1050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67594"/>
              </p:ext>
            </p:extLst>
          </p:nvPr>
        </p:nvGraphicFramePr>
        <p:xfrm>
          <a:off x="4524183" y="775745"/>
          <a:ext cx="4297562" cy="1303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9636"/>
                <a:gridCol w="667926"/>
              </a:tblGrid>
              <a:tr h="2692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Per</a:t>
                      </a:r>
                      <a:r>
                        <a:rPr lang="en-US" sz="1200" b="1" baseline="0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 Project Provisioning &amp; Setup</a:t>
                      </a:r>
                      <a:endParaRPr lang="en-US" sz="1200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Weeks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Activity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>
                        <a:tabLst>
                          <a:tab pos="338138" algn="l"/>
                        </a:tabLst>
                      </a:pPr>
                      <a:r>
                        <a:rPr lang="en-US" sz="1050" b="1" dirty="0" smtClean="0">
                          <a:solidFill>
                            <a:srgbClr val="001934"/>
                          </a:solidFill>
                        </a:rPr>
                        <a:t>Sandbox Setup</a:t>
                      </a:r>
                      <a:r>
                        <a:rPr lang="en-US" sz="1050" b="1" baseline="0" dirty="0" smtClean="0">
                          <a:solidFill>
                            <a:srgbClr val="001934"/>
                          </a:solidFill>
                        </a:rPr>
                        <a:t> and Configuration</a:t>
                      </a:r>
                      <a:endParaRPr lang="en-US" sz="1050" b="1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287338"/>
                      <a:r>
                        <a:rPr lang="en-US" sz="1050" dirty="0" smtClean="0">
                          <a:solidFill>
                            <a:srgbClr val="001934"/>
                          </a:solidFill>
                        </a:rPr>
                        <a:t>Provision </a:t>
                      </a:r>
                      <a:r>
                        <a:rPr lang="en-US" sz="1050" baseline="0" dirty="0" err="1" smtClean="0">
                          <a:solidFill>
                            <a:srgbClr val="001934"/>
                          </a:solidFill>
                        </a:rPr>
                        <a:t>MobileFirst</a:t>
                      </a:r>
                      <a:r>
                        <a:rPr lang="en-US" sz="1050" baseline="0" dirty="0" smtClean="0">
                          <a:solidFill>
                            <a:srgbClr val="001934"/>
                          </a:solidFill>
                        </a:rPr>
                        <a:t> Pipeline Instance</a:t>
                      </a:r>
                      <a:endParaRPr lang="en-US" sz="1050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457200" lvl="1" indent="-287338"/>
                      <a:r>
                        <a:rPr lang="en-US" sz="1050" dirty="0" smtClean="0">
                          <a:solidFill>
                            <a:srgbClr val="001934"/>
                          </a:solidFill>
                        </a:rPr>
                        <a:t>Provision Micro Services/Web Pipeline Instance</a:t>
                      </a:r>
                      <a:endParaRPr lang="en-US" sz="1050" dirty="0">
                        <a:solidFill>
                          <a:srgbClr val="00193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 bwMode="auto">
          <a:xfrm>
            <a:off x="159929" y="102518"/>
            <a:ext cx="8913306" cy="39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Sandbox Lab Provisioning &amp; Setup (1</a:t>
            </a:r>
            <a:r>
              <a:rPr lang="en-US" sz="2300" b="1" kern="0" baseline="3000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st</a:t>
            </a:r>
            <a:r>
              <a:rPr lang="en-US" sz="23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 time </a:t>
            </a:r>
            <a:r>
              <a:rPr lang="en-US" sz="2300" b="1" kern="0" dirty="0" err="1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vs</a:t>
            </a:r>
            <a:r>
              <a:rPr lang="en-US" sz="2300" b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 Follow on Projects)  </a:t>
            </a:r>
          </a:p>
        </p:txBody>
      </p:sp>
    </p:spTree>
    <p:extLst>
      <p:ext uri="{BB962C8B-B14F-4D97-AF65-F5344CB8AC3E}">
        <p14:creationId xmlns:p14="http://schemas.microsoft.com/office/powerpoint/2010/main" val="75733340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76704" y="4588956"/>
            <a:ext cx="1473545" cy="3586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ctr"/>
          <a:lstStyle/>
          <a:p>
            <a:pPr algn="ctr"/>
            <a:r>
              <a:rPr lang="en-US" sz="1500" dirty="0" smtClean="0"/>
              <a:t>EA</a:t>
            </a:r>
            <a:r>
              <a:rPr lang="en-US" sz="1500" dirty="0"/>
              <a:t>/SMO</a:t>
            </a:r>
          </a:p>
        </p:txBody>
      </p:sp>
      <p:sp>
        <p:nvSpPr>
          <p:cNvPr id="29" name="Oval 28"/>
          <p:cNvSpPr/>
          <p:nvPr/>
        </p:nvSpPr>
        <p:spPr>
          <a:xfrm>
            <a:off x="396903" y="3581626"/>
            <a:ext cx="1184250" cy="3903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ctr"/>
          <a:lstStyle/>
          <a:p>
            <a:pPr algn="ctr"/>
            <a:r>
              <a:rPr lang="en-US" sz="1500" dirty="0"/>
              <a:t>MIS Teams</a:t>
            </a:r>
          </a:p>
        </p:txBody>
      </p:sp>
      <p:sp>
        <p:nvSpPr>
          <p:cNvPr id="28" name="Oval 27"/>
          <p:cNvSpPr/>
          <p:nvPr/>
        </p:nvSpPr>
        <p:spPr>
          <a:xfrm>
            <a:off x="295020" y="2628345"/>
            <a:ext cx="1139314" cy="39932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ctr"/>
          <a:lstStyle/>
          <a:p>
            <a:pPr algn="ctr"/>
            <a:r>
              <a:rPr lang="en-US" sz="1500" dirty="0" smtClean="0"/>
              <a:t>EA</a:t>
            </a:r>
            <a:endParaRPr lang="en-US" sz="15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114443" y="84326"/>
            <a:ext cx="6495936" cy="39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The Incubation Lab &amp; Development Factory Concept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1319" y="416875"/>
            <a:ext cx="5628928" cy="1904368"/>
          </a:xfrm>
          <a:prstGeom prst="rect">
            <a:avLst/>
          </a:prstGeom>
        </p:spPr>
        <p:txBody>
          <a:bodyPr wrap="square" lIns="57150" tIns="28575" rIns="57150" bIns="28575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An </a:t>
            </a:r>
            <a:r>
              <a:rPr lang="en-US" sz="1500" b="1" dirty="0">
                <a:solidFill>
                  <a:schemeClr val="bg1"/>
                </a:solidFill>
              </a:rPr>
              <a:t>incubator</a:t>
            </a:r>
            <a:r>
              <a:rPr lang="en-US" sz="1500" dirty="0">
                <a:solidFill>
                  <a:schemeClr val="bg1"/>
                </a:solidFill>
              </a:rPr>
              <a:t> for Product Innovation and Transformation</a:t>
            </a:r>
          </a:p>
          <a:p>
            <a:pPr marL="214313" indent="-214313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 </a:t>
            </a:r>
            <a:r>
              <a:rPr lang="en-US" sz="1500" b="1" dirty="0">
                <a:solidFill>
                  <a:schemeClr val="bg1"/>
                </a:solidFill>
              </a:rPr>
              <a:t>“Factory</a:t>
            </a:r>
            <a:r>
              <a:rPr lang="en-US" sz="1500" dirty="0">
                <a:solidFill>
                  <a:schemeClr val="bg1"/>
                </a:solidFill>
              </a:rPr>
              <a:t>” for Services, Application &amp; API development at Speed</a:t>
            </a:r>
          </a:p>
          <a:p>
            <a:pPr marL="214313" indent="-214313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Focused on </a:t>
            </a:r>
            <a:r>
              <a:rPr lang="en-US" sz="1500" b="1" dirty="0">
                <a:solidFill>
                  <a:schemeClr val="bg1"/>
                </a:solidFill>
              </a:rPr>
              <a:t>people</a:t>
            </a:r>
            <a:r>
              <a:rPr lang="en-US" sz="1500" dirty="0">
                <a:solidFill>
                  <a:schemeClr val="bg1"/>
                </a:solidFill>
              </a:rPr>
              <a:t>, </a:t>
            </a:r>
            <a:r>
              <a:rPr lang="en-US" sz="1500" b="1" dirty="0">
                <a:solidFill>
                  <a:schemeClr val="bg1"/>
                </a:solidFill>
              </a:rPr>
              <a:t>process </a:t>
            </a:r>
            <a:r>
              <a:rPr lang="en-US" sz="1500" dirty="0">
                <a:solidFill>
                  <a:schemeClr val="bg1"/>
                </a:solidFill>
              </a:rPr>
              <a:t>and </a:t>
            </a:r>
            <a:r>
              <a:rPr lang="en-US" sz="1500" b="1" dirty="0">
                <a:solidFill>
                  <a:schemeClr val="bg1"/>
                </a:solidFill>
              </a:rPr>
              <a:t>technology</a:t>
            </a:r>
          </a:p>
          <a:p>
            <a:pPr marL="214313" indent="-214313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 </a:t>
            </a:r>
            <a:r>
              <a:rPr lang="en-US" sz="1500" b="1" dirty="0">
                <a:solidFill>
                  <a:schemeClr val="bg1"/>
                </a:solidFill>
              </a:rPr>
              <a:t>permanent</a:t>
            </a:r>
            <a:r>
              <a:rPr lang="en-US" sz="1500" dirty="0">
                <a:solidFill>
                  <a:schemeClr val="bg1"/>
                </a:solidFill>
              </a:rPr>
              <a:t> part of the Corporate landscape and transformation</a:t>
            </a:r>
          </a:p>
          <a:p>
            <a:pPr marL="214313" indent="-214313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Use of </a:t>
            </a:r>
            <a:r>
              <a:rPr lang="en-US" sz="1500" b="1" dirty="0">
                <a:solidFill>
                  <a:schemeClr val="bg1"/>
                </a:solidFill>
              </a:rPr>
              <a:t>Lean Startup </a:t>
            </a:r>
            <a:r>
              <a:rPr lang="en-US" sz="1500" dirty="0">
                <a:solidFill>
                  <a:schemeClr val="bg1"/>
                </a:solidFill>
              </a:rPr>
              <a:t>and </a:t>
            </a:r>
            <a:r>
              <a:rPr lang="en-US" sz="1500" b="1" dirty="0">
                <a:solidFill>
                  <a:schemeClr val="bg1"/>
                </a:solidFill>
              </a:rPr>
              <a:t>Disciplined Agile </a:t>
            </a:r>
            <a:r>
              <a:rPr lang="en-US" sz="1500" dirty="0">
                <a:solidFill>
                  <a:schemeClr val="bg1"/>
                </a:solidFill>
              </a:rPr>
              <a:t>concepts</a:t>
            </a:r>
          </a:p>
          <a:p>
            <a:pPr marL="214313" indent="-214313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Three Patterns – </a:t>
            </a:r>
            <a:r>
              <a:rPr lang="en-US" sz="1500" b="1" dirty="0">
                <a:solidFill>
                  <a:schemeClr val="bg1"/>
                </a:solidFill>
              </a:rPr>
              <a:t>Systems of Engagement, Interaction </a:t>
            </a:r>
            <a:r>
              <a:rPr lang="en-US" sz="1500" dirty="0">
                <a:solidFill>
                  <a:schemeClr val="bg1"/>
                </a:solidFill>
              </a:rPr>
              <a:t>and </a:t>
            </a:r>
            <a:r>
              <a:rPr lang="en-US" sz="1500" b="1" dirty="0">
                <a:solidFill>
                  <a:schemeClr val="bg1"/>
                </a:solidFill>
              </a:rPr>
              <a:t>Record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solidFill>
                  <a:schemeClr val="bg1"/>
                </a:solidFill>
              </a:rPr>
              <a:t>Increased velocity, frequency, standardization </a:t>
            </a:r>
            <a:r>
              <a:rPr lang="en-US" sz="1500" dirty="0">
                <a:solidFill>
                  <a:schemeClr val="bg1"/>
                </a:solidFill>
              </a:rPr>
              <a:t>achieved with a development factory model</a:t>
            </a:r>
          </a:p>
        </p:txBody>
      </p:sp>
      <p:grpSp>
        <p:nvGrpSpPr>
          <p:cNvPr id="30" name="Group 16"/>
          <p:cNvGrpSpPr>
            <a:grpSpLocks/>
          </p:cNvGrpSpPr>
          <p:nvPr/>
        </p:nvGrpSpPr>
        <p:grpSpPr bwMode="auto">
          <a:xfrm>
            <a:off x="2167187" y="2712970"/>
            <a:ext cx="5385282" cy="2342643"/>
            <a:chOff x="1828830" y="1965976"/>
            <a:chExt cx="5522913" cy="3567113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30" y="1965976"/>
              <a:ext cx="5522913" cy="3567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12"/>
            <p:cNvSpPr txBox="1">
              <a:spLocks noChangeArrowheads="1"/>
            </p:cNvSpPr>
            <p:nvPr/>
          </p:nvSpPr>
          <p:spPr bwMode="auto">
            <a:xfrm rot="20189865">
              <a:off x="2703543" y="2551565"/>
              <a:ext cx="968375" cy="562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chemeClr val="bg1"/>
                  </a:solidFill>
                  <a:latin typeface="Arial Narrow" charset="0"/>
                  <a:ea typeface="MS PGothic" charset="0"/>
                  <a:cs typeface="MS PGothic" charset="0"/>
                </a:rPr>
                <a:t>Architecture/Design Center</a:t>
              </a:r>
            </a:p>
          </p:txBody>
        </p:sp>
        <p:sp>
          <p:nvSpPr>
            <p:cNvPr id="33" name="Rectangle 18"/>
            <p:cNvSpPr>
              <a:spLocks noChangeArrowheads="1"/>
            </p:cNvSpPr>
            <p:nvPr/>
          </p:nvSpPr>
          <p:spPr bwMode="auto">
            <a:xfrm rot="-1734590">
              <a:off x="4953030" y="4425014"/>
              <a:ext cx="1709738" cy="15398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  <a:ea typeface="MS PGothic" charset="0"/>
                <a:cs typeface="MS PGothic" charset="0"/>
              </a:endParaRPr>
            </a:p>
          </p:txBody>
        </p:sp>
        <p:sp>
          <p:nvSpPr>
            <p:cNvPr id="34" name="TextBox 16"/>
            <p:cNvSpPr txBox="1">
              <a:spLocks noChangeArrowheads="1"/>
            </p:cNvSpPr>
            <p:nvPr/>
          </p:nvSpPr>
          <p:spPr bwMode="auto">
            <a:xfrm rot="19780048">
              <a:off x="5334030" y="4349665"/>
              <a:ext cx="773113" cy="39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>
                  <a:solidFill>
                    <a:schemeClr val="bg1"/>
                  </a:solidFill>
                  <a:latin typeface="Arial Narrow" charset="0"/>
                  <a:ea typeface="MS PGothic" charset="0"/>
                  <a:cs typeface="MS PGothic" charset="0"/>
                </a:rPr>
                <a:t>DevOps</a:t>
              </a:r>
            </a:p>
          </p:txBody>
        </p:sp>
        <p:sp>
          <p:nvSpPr>
            <p:cNvPr id="35" name="Rectangle 19"/>
            <p:cNvSpPr>
              <a:spLocks noChangeArrowheads="1"/>
            </p:cNvSpPr>
            <p:nvPr/>
          </p:nvSpPr>
          <p:spPr bwMode="auto">
            <a:xfrm rot="-1734590">
              <a:off x="3248055" y="3066114"/>
              <a:ext cx="1036638" cy="13176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  <a:ea typeface="MS PGothic" charset="0"/>
                <a:cs typeface="MS PGothic" charset="0"/>
              </a:endParaRPr>
            </a:p>
          </p:txBody>
        </p: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 rot="19774433">
              <a:off x="3922743" y="4243840"/>
              <a:ext cx="677862" cy="562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chemeClr val="bg1"/>
                  </a:solidFill>
                  <a:latin typeface="Arial Narrow" charset="0"/>
                  <a:ea typeface="MS PGothic" charset="0"/>
                  <a:cs typeface="MS PGothic" charset="0"/>
                </a:rPr>
                <a:t>Operations </a:t>
              </a:r>
              <a:r>
                <a:rPr lang="en-US" sz="900" b="1" dirty="0" err="1">
                  <a:solidFill>
                    <a:schemeClr val="bg1"/>
                  </a:solidFill>
                  <a:latin typeface="Arial Narrow" charset="0"/>
                  <a:ea typeface="MS PGothic" charset="0"/>
                  <a:cs typeface="MS PGothic" charset="0"/>
                </a:rPr>
                <a:t>Engs</a:t>
              </a:r>
              <a:endParaRPr lang="en-US" sz="900" b="1" dirty="0">
                <a:solidFill>
                  <a:schemeClr val="bg1"/>
                </a:solidFill>
                <a:latin typeface="Arial Narrow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37" name="TextBox 14"/>
            <p:cNvSpPr txBox="1">
              <a:spLocks noChangeArrowheads="1"/>
            </p:cNvSpPr>
            <p:nvPr/>
          </p:nvSpPr>
          <p:spPr bwMode="auto">
            <a:xfrm rot="19764919">
              <a:off x="4379943" y="3960348"/>
              <a:ext cx="1219200" cy="35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chemeClr val="bg1"/>
                  </a:solidFill>
                  <a:latin typeface="Arial Narrow" charset="0"/>
                  <a:ea typeface="MS PGothic" charset="0"/>
                  <a:cs typeface="MS PGothic" charset="0"/>
                </a:rPr>
                <a:t>Development</a:t>
              </a:r>
            </a:p>
          </p:txBody>
        </p:sp>
        <p:sp>
          <p:nvSpPr>
            <p:cNvPr id="38" name="TextBox 15"/>
            <p:cNvSpPr txBox="1">
              <a:spLocks noChangeArrowheads="1"/>
            </p:cNvSpPr>
            <p:nvPr/>
          </p:nvSpPr>
          <p:spPr bwMode="auto">
            <a:xfrm rot="19787940">
              <a:off x="5288836" y="3450710"/>
              <a:ext cx="892175" cy="562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chemeClr val="bg1"/>
                  </a:solidFill>
                  <a:latin typeface="Arial Narrow" charset="0"/>
                  <a:ea typeface="MS PGothic" charset="0"/>
                  <a:cs typeface="MS PGothic" charset="0"/>
                </a:rPr>
                <a:t>Product Owners</a:t>
              </a:r>
            </a:p>
          </p:txBody>
        </p:sp>
        <p:sp>
          <p:nvSpPr>
            <p:cNvPr id="39" name="TextBox 16"/>
            <p:cNvSpPr txBox="1">
              <a:spLocks noChangeArrowheads="1"/>
            </p:cNvSpPr>
            <p:nvPr/>
          </p:nvSpPr>
          <p:spPr bwMode="auto">
            <a:xfrm rot="20121806">
              <a:off x="3405904" y="2968861"/>
              <a:ext cx="773113" cy="562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chemeClr val="bg1"/>
                  </a:solidFill>
                  <a:latin typeface="Arial Narrow" charset="0"/>
                  <a:ea typeface="MS PGothic" charset="0"/>
                  <a:cs typeface="MS PGothic" charset="0"/>
                </a:rPr>
                <a:t>Scrum Teams</a:t>
              </a:r>
            </a:p>
          </p:txBody>
        </p:sp>
        <p:sp>
          <p:nvSpPr>
            <p:cNvPr id="40" name="TextBox 16"/>
            <p:cNvSpPr txBox="1">
              <a:spLocks noChangeArrowheads="1"/>
            </p:cNvSpPr>
            <p:nvPr/>
          </p:nvSpPr>
          <p:spPr bwMode="auto">
            <a:xfrm rot="1871490">
              <a:off x="2372476" y="4177856"/>
              <a:ext cx="773113" cy="35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chemeClr val="bg1"/>
                  </a:solidFill>
                  <a:latin typeface="Arial Narrow" charset="0"/>
                  <a:ea typeface="MS PGothic" charset="0"/>
                  <a:cs typeface="MS PGothic" charset="0"/>
                </a:rPr>
                <a:t>PMO</a:t>
              </a:r>
            </a:p>
          </p:txBody>
        </p:sp>
        <p:sp>
          <p:nvSpPr>
            <p:cNvPr id="43" name="TextBox 16"/>
            <p:cNvSpPr txBox="1">
              <a:spLocks noChangeArrowheads="1"/>
            </p:cNvSpPr>
            <p:nvPr/>
          </p:nvSpPr>
          <p:spPr bwMode="auto">
            <a:xfrm rot="1447498">
              <a:off x="5073915" y="2967805"/>
              <a:ext cx="1664905" cy="656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hlink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 dirty="0" err="1">
                  <a:solidFill>
                    <a:schemeClr val="bg1"/>
                  </a:solidFill>
                  <a:latin typeface="Arial Narrow" charset="0"/>
                  <a:ea typeface="MS PGothic" charset="0"/>
                  <a:cs typeface="MS PGothic" charset="0"/>
                </a:rPr>
                <a:t>PaaS</a:t>
              </a:r>
              <a:r>
                <a:rPr lang="en-US" sz="1100" b="1" dirty="0">
                  <a:solidFill>
                    <a:schemeClr val="bg1"/>
                  </a:solidFill>
                  <a:latin typeface="Arial Narrow" charset="0"/>
                  <a:ea typeface="MS PGothic" charset="0"/>
                  <a:cs typeface="MS PGothic" charset="0"/>
                </a:rPr>
                <a:t>/Virtual Environments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14443" y="792512"/>
            <a:ext cx="1463051" cy="1173006"/>
            <a:chOff x="2766430" y="1950064"/>
            <a:chExt cx="2450625" cy="187014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6430" y="1950064"/>
              <a:ext cx="1870142" cy="187014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4533" y="2746657"/>
              <a:ext cx="822522" cy="822522"/>
            </a:xfrm>
            <a:prstGeom prst="rect">
              <a:avLst/>
            </a:prstGeom>
          </p:spPr>
        </p:pic>
      </p:grpSp>
      <p:sp>
        <p:nvSpPr>
          <p:cNvPr id="9" name="Oval Callout 8"/>
          <p:cNvSpPr/>
          <p:nvPr/>
        </p:nvSpPr>
        <p:spPr>
          <a:xfrm>
            <a:off x="183075" y="2343284"/>
            <a:ext cx="1463051" cy="382905"/>
          </a:xfrm>
          <a:prstGeom prst="wedgeEllipseCallout">
            <a:avLst>
              <a:gd name="adj1" fmla="val 120343"/>
              <a:gd name="adj2" fmla="val 111106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ctr"/>
          <a:lstStyle/>
          <a:p>
            <a:pPr lvl="0" algn="ctr">
              <a:spcBef>
                <a:spcPct val="50000"/>
              </a:spcBef>
              <a:buClr>
                <a:srgbClr val="C0504D"/>
              </a:buClr>
            </a:pPr>
            <a:r>
              <a:rPr lang="en-US" sz="1100" dirty="0">
                <a:solidFill>
                  <a:srgbClr val="001934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Architecture/Design Center</a:t>
            </a:r>
            <a:endParaRPr lang="en-US" sz="1100" b="1" dirty="0">
              <a:solidFill>
                <a:srgbClr val="001934"/>
              </a:solidFill>
              <a:latin typeface="Calibri" panose="020F0502020204030204" pitchFamily="34" charset="0"/>
              <a:ea typeface="MS PGothic" charset="0"/>
              <a:cs typeface="MS PGothic" charset="0"/>
            </a:endParaRPr>
          </a:p>
        </p:txBody>
      </p:sp>
      <p:sp>
        <p:nvSpPr>
          <p:cNvPr id="54" name="Oval Callout 53"/>
          <p:cNvSpPr/>
          <p:nvPr/>
        </p:nvSpPr>
        <p:spPr>
          <a:xfrm>
            <a:off x="0" y="3104956"/>
            <a:ext cx="2167186" cy="500423"/>
          </a:xfrm>
          <a:prstGeom prst="wedgeEllipseCallout">
            <a:avLst>
              <a:gd name="adj1" fmla="val 138010"/>
              <a:gd name="adj2" fmla="val 839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ctr"/>
          <a:lstStyle/>
          <a:p>
            <a:pPr lvl="0" algn="ctr">
              <a:spcBef>
                <a:spcPct val="50000"/>
              </a:spcBef>
              <a:buClr>
                <a:srgbClr val="C0504D"/>
              </a:buClr>
            </a:pPr>
            <a:r>
              <a:rPr lang="en-US" sz="1100" dirty="0">
                <a:solidFill>
                  <a:srgbClr val="001934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Lean Startup/ Agile Method &amp; Scrum Teams</a:t>
            </a:r>
            <a:endParaRPr lang="en-US" sz="1100" b="1" dirty="0">
              <a:solidFill>
                <a:srgbClr val="001934"/>
              </a:solidFill>
              <a:latin typeface="Calibri" panose="020F0502020204030204" pitchFamily="34" charset="0"/>
              <a:ea typeface="MS PGothic" charset="0"/>
              <a:cs typeface="MS PGothic" charset="0"/>
            </a:endParaRPr>
          </a:p>
        </p:txBody>
      </p:sp>
      <p:sp>
        <p:nvSpPr>
          <p:cNvPr id="55" name="Oval Callout 54"/>
          <p:cNvSpPr/>
          <p:nvPr/>
        </p:nvSpPr>
        <p:spPr>
          <a:xfrm>
            <a:off x="1" y="4072730"/>
            <a:ext cx="1943799" cy="508562"/>
          </a:xfrm>
          <a:prstGeom prst="wedgeEllipseCallout">
            <a:avLst>
              <a:gd name="adj1" fmla="val 108770"/>
              <a:gd name="adj2" fmla="val 5480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ctr"/>
          <a:lstStyle/>
          <a:p>
            <a:pPr lvl="0" algn="ctr">
              <a:spcBef>
                <a:spcPct val="50000"/>
              </a:spcBef>
              <a:buClr>
                <a:srgbClr val="C0504D"/>
              </a:buClr>
            </a:pPr>
            <a:r>
              <a:rPr lang="en-US" sz="1100" dirty="0">
                <a:solidFill>
                  <a:srgbClr val="001934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PMO/Project Intake &amp; Prioritization</a:t>
            </a:r>
            <a:endParaRPr lang="en-US" sz="1100" b="1" dirty="0">
              <a:solidFill>
                <a:srgbClr val="001934"/>
              </a:solidFill>
              <a:latin typeface="Calibri" panose="020F0502020204030204" pitchFamily="34" charset="0"/>
              <a:ea typeface="MS PGothic" charset="0"/>
              <a:cs typeface="MS PGothic" charset="0"/>
            </a:endParaRPr>
          </a:p>
        </p:txBody>
      </p:sp>
      <p:sp>
        <p:nvSpPr>
          <p:cNvPr id="56" name="Oval Callout 55"/>
          <p:cNvSpPr/>
          <p:nvPr/>
        </p:nvSpPr>
        <p:spPr>
          <a:xfrm>
            <a:off x="6049129" y="1959415"/>
            <a:ext cx="3006679" cy="574724"/>
          </a:xfrm>
          <a:prstGeom prst="wedgeEllipseCallout">
            <a:avLst>
              <a:gd name="adj1" fmla="val -57490"/>
              <a:gd name="adj2" fmla="val 143820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Development, Test Sandbox– </a:t>
            </a:r>
            <a:r>
              <a:rPr lang="en-US" sz="1100" dirty="0" err="1">
                <a:solidFill>
                  <a:schemeClr val="bg1"/>
                </a:solidFill>
                <a:ea typeface="MS PGothic" charset="0"/>
                <a:cs typeface="MS PGothic" charset="0"/>
              </a:rPr>
              <a:t>Bluemix</a:t>
            </a: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, Local or Dedicated with Public/Private </a:t>
            </a:r>
            <a:r>
              <a:rPr lang="en-US" sz="1100" dirty="0" err="1">
                <a:solidFill>
                  <a:schemeClr val="bg1"/>
                </a:solidFill>
                <a:ea typeface="MS PGothic" charset="0"/>
                <a:cs typeface="MS PGothic" charset="0"/>
              </a:rPr>
              <a:t>Srv</a:t>
            </a: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 Pallet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57" name="Oval Callout 56"/>
          <p:cNvSpPr/>
          <p:nvPr/>
        </p:nvSpPr>
        <p:spPr>
          <a:xfrm>
            <a:off x="7552468" y="2987491"/>
            <a:ext cx="1591532" cy="1110651"/>
          </a:xfrm>
          <a:prstGeom prst="wedgeEllipseCallout">
            <a:avLst>
              <a:gd name="adj1" fmla="val -125864"/>
              <a:gd name="adj2" fmla="val 60824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rtlCol="0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en-US" sz="1100" dirty="0" err="1">
                <a:solidFill>
                  <a:schemeClr val="bg1"/>
                </a:solidFill>
                <a:ea typeface="MS PGothic" charset="0"/>
                <a:cs typeface="MS PGothic" charset="0"/>
              </a:rPr>
              <a:t>Bluemix</a:t>
            </a: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, Local or Dedicated </a:t>
            </a:r>
            <a:r>
              <a:rPr lang="en-US" sz="1100" dirty="0" err="1">
                <a:solidFill>
                  <a:schemeClr val="bg1"/>
                </a:solidFill>
                <a:ea typeface="MS PGothic" charset="0"/>
                <a:cs typeface="MS PGothic" charset="0"/>
              </a:rPr>
              <a:t>DevOps</a:t>
            </a:r>
            <a:r>
              <a:rPr lang="en-US" sz="1100" dirty="0">
                <a:solidFill>
                  <a:schemeClr val="bg1"/>
                </a:solidFill>
                <a:ea typeface="MS PGothic" charset="0"/>
                <a:cs typeface="MS PGothic" charset="0"/>
              </a:rPr>
              <a:t> Control Point</a:t>
            </a:r>
            <a:endParaRPr lang="en-US" sz="1100" b="1" dirty="0">
              <a:solidFill>
                <a:schemeClr val="bg1"/>
              </a:solidFill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70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 bwMode="auto">
          <a:xfrm>
            <a:off x="162832" y="2926"/>
            <a:ext cx="6686264" cy="72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The Incubation Lab &amp; Development Factory </a:t>
            </a:r>
            <a:endParaRPr lang="en-US" sz="2300" b="1" kern="0" dirty="0" smtClean="0">
              <a:solidFill>
                <a:srgbClr val="0070C0"/>
              </a:solidFill>
              <a:latin typeface="+mn-lt"/>
              <a:ea typeface="Arial Unicode MS"/>
              <a:cs typeface="Arial Unicode MS"/>
            </a:endParaRPr>
          </a:p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n-US" sz="2300" b="1" i="1" kern="0" dirty="0" smtClean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Roles </a:t>
            </a:r>
            <a:r>
              <a:rPr lang="en-US" sz="2300" b="1" i="1" kern="0" dirty="0">
                <a:solidFill>
                  <a:srgbClr val="0070C0"/>
                </a:solidFill>
                <a:latin typeface="+mn-lt"/>
                <a:ea typeface="Arial Unicode MS"/>
                <a:cs typeface="Arial Unicode MS"/>
              </a:rPr>
              <a:t>&amp; Responsibilities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779295"/>
              </p:ext>
            </p:extLst>
          </p:nvPr>
        </p:nvGraphicFramePr>
        <p:xfrm>
          <a:off x="162832" y="825967"/>
          <a:ext cx="8747488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3248"/>
                <a:gridCol w="59842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Role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Responsibility</a:t>
                      </a:r>
                      <a:endParaRPr lang="en-US" sz="1800" dirty="0"/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Project Management &amp; Metrics, structures multiple Agile Development Teams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1934"/>
                          </a:solidFill>
                          <a:ea typeface="MS PGothic" charset="0"/>
                          <a:cs typeface="MS PGothic" charset="0"/>
                        </a:rPr>
                        <a:t>Architecture Design Team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400" dirty="0" smtClean="0"/>
                        <a:t>Provides SMEs, shared services, Standards, emerging</a:t>
                      </a:r>
                      <a:r>
                        <a:rPr lang="en-US" sz="1400" baseline="0" dirty="0" smtClean="0"/>
                        <a:t> trends</a:t>
                      </a:r>
                      <a:r>
                        <a:rPr lang="en-US" sz="1400" dirty="0" smtClean="0"/>
                        <a:t> to </a:t>
                      </a:r>
                      <a:r>
                        <a:rPr lang="en-US" sz="1400" dirty="0" err="1" smtClean="0"/>
                        <a:t>Dev</a:t>
                      </a:r>
                      <a:r>
                        <a:rPr lang="en-US" sz="1400" dirty="0" smtClean="0"/>
                        <a:t> Factory</a:t>
                      </a: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Agile Development</a:t>
                      </a:r>
                      <a:r>
                        <a:rPr lang="en-US" sz="1400" baseline="0" dirty="0" smtClean="0"/>
                        <a:t> Team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400" dirty="0" smtClean="0"/>
                        <a:t>Solution Realization,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Development,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Testing, </a:t>
                      </a:r>
                      <a:r>
                        <a:rPr lang="en-US" sz="1400" dirty="0" err="1" smtClean="0"/>
                        <a:t>Config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Mgmt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Deplymt</a:t>
                      </a:r>
                      <a:r>
                        <a:rPr lang="en-US" sz="1400" dirty="0" smtClean="0"/>
                        <a:t> 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Interact with Prod Owner,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Continuous Deploy, Metrics</a:t>
                      </a: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lvl="1"/>
                      <a:r>
                        <a:rPr lang="en-US" sz="1400" dirty="0" smtClean="0"/>
                        <a:t>Product</a:t>
                      </a:r>
                      <a:r>
                        <a:rPr lang="en-US" sz="1400" baseline="0" dirty="0" smtClean="0"/>
                        <a:t> Owners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Owns</a:t>
                      </a:r>
                      <a:r>
                        <a:rPr lang="en-US" sz="1400" baseline="0" dirty="0" smtClean="0"/>
                        <a:t> Product Goals, Direction and Vision, Drives Agile </a:t>
                      </a:r>
                      <a:r>
                        <a:rPr lang="en-US" sz="1400" baseline="0" dirty="0" err="1" smtClean="0"/>
                        <a:t>Dev</a:t>
                      </a:r>
                      <a:r>
                        <a:rPr lang="en-US" sz="1400" baseline="0" dirty="0" smtClean="0"/>
                        <a:t> team to realize the vision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400" dirty="0" smtClean="0"/>
                        <a:t>Architects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Designs</a:t>
                      </a:r>
                      <a:r>
                        <a:rPr lang="en-US" sz="1400" baseline="0" dirty="0" smtClean="0"/>
                        <a:t> the solution and technical direction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>
                        <a:spcBef>
                          <a:spcPct val="5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300" dirty="0" smtClean="0">
                          <a:solidFill>
                            <a:srgbClr val="001934"/>
                          </a:solidFill>
                          <a:ea typeface="MS PGothic" charset="0"/>
                          <a:cs typeface="MS PGothic" charset="0"/>
                        </a:rPr>
                        <a:t>Scrum Masters/Coach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Coaches the team on delivery,</a:t>
                      </a:r>
                      <a:r>
                        <a:rPr lang="en-US" sz="1400" baseline="0" dirty="0" smtClean="0"/>
                        <a:t> removes roadblock, a scrum expert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>
                        <a:spcBef>
                          <a:spcPct val="50000"/>
                        </a:spcBef>
                        <a:buClr>
                          <a:srgbClr val="00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300" dirty="0" smtClean="0">
                          <a:solidFill>
                            <a:srgbClr val="001934"/>
                          </a:solidFill>
                          <a:ea typeface="MS PGothic" charset="0"/>
                          <a:cs typeface="MS PGothic" charset="0"/>
                        </a:rPr>
                        <a:t>Operation Engineers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Ensures</a:t>
                      </a:r>
                      <a:r>
                        <a:rPr lang="en-US" sz="1400" baseline="0" dirty="0" smtClean="0"/>
                        <a:t> the environment can support the solution in development and release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dirty="0" smtClean="0">
                          <a:solidFill>
                            <a:srgbClr val="001934"/>
                          </a:solidFill>
                          <a:ea typeface="MS PGothic" charset="0"/>
                          <a:cs typeface="MS PGothic" charset="0"/>
                        </a:rPr>
                        <a:t>Developers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Code Development, Realization of Solution Design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49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ver Pages">
  <a:themeElements>
    <a:clrScheme name="IBMiXv8 1">
      <a:dk1>
        <a:srgbClr val="001934"/>
      </a:dk1>
      <a:lt1>
        <a:sysClr val="window" lastClr="FFFFFF"/>
      </a:lt1>
      <a:dk2>
        <a:srgbClr val="00443D"/>
      </a:dk2>
      <a:lt2>
        <a:srgbClr val="00B2EF"/>
      </a:lt2>
      <a:accent1>
        <a:srgbClr val="FFFF4F"/>
      </a:accent1>
      <a:accent2>
        <a:srgbClr val="D9182D"/>
      </a:accent2>
      <a:accent3>
        <a:srgbClr val="EE3E96"/>
      </a:accent3>
      <a:accent4>
        <a:srgbClr val="7F1C7D"/>
      </a:accent4>
      <a:accent5>
        <a:srgbClr val="007670"/>
      </a:accent5>
      <a:accent6>
        <a:srgbClr val="17AF4B"/>
      </a:accent6>
      <a:hlink>
        <a:srgbClr val="003F69"/>
      </a:hlink>
      <a:folHlink>
        <a:srgbClr val="8C00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har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_Text w/ Bullets - ixWords">
  <a:themeElements>
    <a:clrScheme name="IBM iX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B2EF"/>
      </a:accent1>
      <a:accent2>
        <a:srgbClr val="00649D"/>
      </a:accent2>
      <a:accent3>
        <a:srgbClr val="FFFFFF"/>
      </a:accent3>
      <a:accent4>
        <a:srgbClr val="000000"/>
      </a:accent4>
      <a:accent5>
        <a:srgbClr val="AAD5F6"/>
      </a:accent5>
      <a:accent6>
        <a:srgbClr val="005A8E"/>
      </a:accent6>
      <a:hlink>
        <a:srgbClr val="00B2EF"/>
      </a:hlink>
      <a:folHlink>
        <a:srgbClr val="8CC64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Bullets w/ Photo">
  <a:themeElements>
    <a:clrScheme name="IBM ix">
      <a:dk1>
        <a:srgbClr val="001934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_Bullets w/ Photo">
  <a:themeElements>
    <a:clrScheme name="IBM ix">
      <a:dk1>
        <a:srgbClr val="001934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_Text w/ Bullets - ixWords">
  <a:themeElements>
    <a:clrScheme name="IBM ix">
      <a:dk1>
        <a:srgbClr val="001934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OC / Bulleted Lis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ulleted Lists (Body Styl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xt w/ Bullets - ixWords">
  <a:themeElements>
    <a:clrScheme name="IBM ix">
      <a:dk1>
        <a:srgbClr val="001934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xt w/ Photo">
  <a:themeElements>
    <a:clrScheme name="IBM ix">
      <a:dk1>
        <a:srgbClr val="001934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ullets w/ Photo">
  <a:themeElements>
    <a:clrScheme name="IBM ix">
      <a:dk1>
        <a:srgbClr val="001934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entered Cop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Highlighted Copy - ixWord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Divid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IBMix_Template_16-9_Light_LoFi</Template>
  <TotalTime>26534</TotalTime>
  <Words>2605</Words>
  <Application>Microsoft Macintosh PowerPoint</Application>
  <PresentationFormat>On-screen Show (16:9)</PresentationFormat>
  <Paragraphs>450</Paragraphs>
  <Slides>24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Cover Pages</vt:lpstr>
      <vt:lpstr>TOC / Bulleted Lists</vt:lpstr>
      <vt:lpstr>Bulleted Lists (Body Style)</vt:lpstr>
      <vt:lpstr>Text w/ Bullets - ixWords</vt:lpstr>
      <vt:lpstr>Text w/ Photo</vt:lpstr>
      <vt:lpstr>Bullets w/ Photo</vt:lpstr>
      <vt:lpstr>Centered Copy</vt:lpstr>
      <vt:lpstr>Highlighted Copy - ixWords</vt:lpstr>
      <vt:lpstr>Divider</vt:lpstr>
      <vt:lpstr>Charts</vt:lpstr>
      <vt:lpstr>1_Text w/ Bullets - ixWords</vt:lpstr>
      <vt:lpstr>1_Bullets w/ Photo</vt:lpstr>
      <vt:lpstr>2_Bullets w/ Photo</vt:lpstr>
      <vt:lpstr>2_Text w/ Bullets - ixWords</vt:lpstr>
      <vt:lpstr>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 for “Incubation Lab &amp; Development Factory” The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ADMINIBM</dc:creator>
  <cp:lastModifiedBy>William Brown</cp:lastModifiedBy>
  <cp:revision>778</cp:revision>
  <cp:lastPrinted>2015-05-08T16:53:05Z</cp:lastPrinted>
  <dcterms:created xsi:type="dcterms:W3CDTF">2014-07-22T23:25:07Z</dcterms:created>
  <dcterms:modified xsi:type="dcterms:W3CDTF">2015-06-09T05:02:18Z</dcterms:modified>
</cp:coreProperties>
</file>